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67"/>
  </p:notesMasterIdLst>
  <p:sldIdLst>
    <p:sldId id="444" r:id="rId2"/>
    <p:sldId id="316" r:id="rId3"/>
    <p:sldId id="330" r:id="rId4"/>
    <p:sldId id="386" r:id="rId5"/>
    <p:sldId id="329" r:id="rId6"/>
    <p:sldId id="335" r:id="rId7"/>
    <p:sldId id="387" r:id="rId8"/>
    <p:sldId id="336" r:id="rId9"/>
    <p:sldId id="338" r:id="rId10"/>
    <p:sldId id="406" r:id="rId11"/>
    <p:sldId id="439" r:id="rId12"/>
    <p:sldId id="407" r:id="rId13"/>
    <p:sldId id="388" r:id="rId14"/>
    <p:sldId id="339" r:id="rId15"/>
    <p:sldId id="408" r:id="rId16"/>
    <p:sldId id="409" r:id="rId17"/>
    <p:sldId id="410" r:id="rId18"/>
    <p:sldId id="411" r:id="rId19"/>
    <p:sldId id="412" r:id="rId20"/>
    <p:sldId id="413" r:id="rId21"/>
    <p:sldId id="414" r:id="rId22"/>
    <p:sldId id="344" r:id="rId23"/>
    <p:sldId id="415" r:id="rId24"/>
    <p:sldId id="435" r:id="rId25"/>
    <p:sldId id="337" r:id="rId26"/>
    <p:sldId id="416" r:id="rId27"/>
    <p:sldId id="417" r:id="rId28"/>
    <p:sldId id="418" r:id="rId29"/>
    <p:sldId id="419" r:id="rId30"/>
    <p:sldId id="420" r:id="rId31"/>
    <p:sldId id="440" r:id="rId32"/>
    <p:sldId id="341" r:id="rId33"/>
    <p:sldId id="342" r:id="rId34"/>
    <p:sldId id="436" r:id="rId35"/>
    <p:sldId id="441" r:id="rId36"/>
    <p:sldId id="422" r:id="rId37"/>
    <p:sldId id="421" r:id="rId38"/>
    <p:sldId id="345" r:id="rId39"/>
    <p:sldId id="423" r:id="rId40"/>
    <p:sldId id="437" r:id="rId41"/>
    <p:sldId id="442" r:id="rId42"/>
    <p:sldId id="389" r:id="rId43"/>
    <p:sldId id="346" r:id="rId44"/>
    <p:sldId id="347" r:id="rId45"/>
    <p:sldId id="349" r:id="rId46"/>
    <p:sldId id="424" r:id="rId47"/>
    <p:sldId id="351" r:id="rId48"/>
    <p:sldId id="356" r:id="rId49"/>
    <p:sldId id="425" r:id="rId50"/>
    <p:sldId id="426" r:id="rId51"/>
    <p:sldId id="427" r:id="rId52"/>
    <p:sldId id="428" r:id="rId53"/>
    <p:sldId id="429" r:id="rId54"/>
    <p:sldId id="430" r:id="rId55"/>
    <p:sldId id="431" r:id="rId56"/>
    <p:sldId id="391" r:id="rId57"/>
    <p:sldId id="359" r:id="rId58"/>
    <p:sldId id="360" r:id="rId59"/>
    <p:sldId id="432" r:id="rId60"/>
    <p:sldId id="433" r:id="rId61"/>
    <p:sldId id="438" r:id="rId62"/>
    <p:sldId id="434" r:id="rId63"/>
    <p:sldId id="383" r:id="rId64"/>
    <p:sldId id="303" r:id="rId65"/>
    <p:sldId id="443" r:id="rId6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8A8A"/>
    <a:srgbClr val="435153"/>
    <a:srgbClr val="6B6B6B"/>
    <a:srgbClr val="264DAE"/>
    <a:srgbClr val="4ADAD7"/>
    <a:srgbClr val="90A3A6"/>
    <a:srgbClr val="EDDFF5"/>
    <a:srgbClr val="493B93"/>
    <a:srgbClr val="80808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0373" autoAdjust="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33006-993C-46CE-BE81-A42F2D8A6269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2CD79-D36A-4E01-AE1C-064887FE95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2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6.2.1.1 Describe</a:t>
            </a:r>
            <a:r>
              <a:rPr lang="en-US" baseline="0" dirty="0"/>
              <a:t> Layer 2 Vulnerabilities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6.2.3.3</a:t>
            </a:r>
            <a:r>
              <a:rPr lang="en-US" baseline="0" dirty="0"/>
              <a:t> Enabling Port Security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6.2.3.4</a:t>
            </a:r>
            <a:r>
              <a:rPr lang="en-US" baseline="0" dirty="0"/>
              <a:t> Port Security Violations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6.2.3.5</a:t>
            </a:r>
            <a:r>
              <a:rPr lang="en-US" baseline="0" dirty="0"/>
              <a:t> Port Security Aging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6.2.3.6</a:t>
            </a:r>
            <a:r>
              <a:rPr lang="en-US" baseline="0" dirty="0"/>
              <a:t> Port Security with IP Phones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6.2.3.7</a:t>
            </a:r>
            <a:r>
              <a:rPr lang="en-US" baseline="0" dirty="0"/>
              <a:t> SNMP MAC Address Notification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6.2.4.1</a:t>
            </a:r>
            <a:r>
              <a:rPr lang="en-US" baseline="0" dirty="0"/>
              <a:t> VLAN Hopping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6.2.4.2</a:t>
            </a:r>
            <a:r>
              <a:rPr lang="en-US" baseline="0" dirty="0"/>
              <a:t> VLAN Double-Tagging Attack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6.2.4.3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126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6.2.4.4 PVLAN Edge Feature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6.2.4.5 Verifying Protected</a:t>
            </a:r>
            <a:r>
              <a:rPr lang="en-US" baseline="0" dirty="0"/>
              <a:t> Ports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6.2.1.2 Switch Attack Categories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6.2.4.6 Private VLANs</a:t>
            </a:r>
          </a:p>
          <a:p>
            <a:r>
              <a:rPr lang="en-US" dirty="0"/>
              <a:t>6.2.4.7 Video Demonstration – Private VLAN tutorial and demonstration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6.2.5.1 DHCP Spoofing</a:t>
            </a:r>
            <a:r>
              <a:rPr lang="en-US" baseline="0" dirty="0"/>
              <a:t> Attack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6.2.5.2 DHCP Starvation </a:t>
            </a:r>
            <a:r>
              <a:rPr lang="en-US" baseline="0" dirty="0"/>
              <a:t>Attack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6.2.5.2 DHCP Starvation </a:t>
            </a:r>
            <a:r>
              <a:rPr lang="en-US" baseline="0" dirty="0"/>
              <a:t>Attack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1.2.3.3 Trojan Horses</a:t>
            </a:r>
          </a:p>
          <a:p>
            <a:r>
              <a:rPr lang="en-US" dirty="0"/>
              <a:t>1.2.3.4 Trojan Horse Classification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6.2.5.4 Configuring DHCP Snooping</a:t>
            </a:r>
          </a:p>
          <a:p>
            <a:r>
              <a:rPr lang="en-US" dirty="0"/>
              <a:t>6.2.5.5 Configuring DHCP Snooping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6.2.5.5 Configuring DHCP Snooping Example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545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6.2.5.5 Configuring DHCP Snooping Example (Cont.)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545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6.2.6.1 </a:t>
            </a:r>
            <a:r>
              <a:rPr lang="en-US" sz="1200" dirty="0"/>
              <a:t>ARP Spoofing and ARP Poisoning Attack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6.2.6.2 Mitigating</a:t>
            </a:r>
            <a:r>
              <a:rPr lang="en-US" baseline="0" dirty="0"/>
              <a:t> ARP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6.2.2.1 Basic Switch 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6.2.6.4 </a:t>
            </a:r>
            <a:r>
              <a:rPr lang="en-US" sz="1200" dirty="0"/>
              <a:t>Configuring Dynamic ARP Inspection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6.2.6.5 </a:t>
            </a:r>
            <a:r>
              <a:rPr lang="en-US" sz="1200" dirty="0"/>
              <a:t>Configuring Dynamic ARP Inspection Example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6.2.6.4 Configuring Dynamic</a:t>
            </a:r>
            <a:r>
              <a:rPr lang="en-US" baseline="0" dirty="0"/>
              <a:t> ARP Inspection Example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545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6.2.6.4 Configuring Dynamic</a:t>
            </a:r>
            <a:r>
              <a:rPr lang="en-US" baseline="0" dirty="0"/>
              <a:t> ARP Inspection Example (Cont.)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545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1202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6.2.7.1 </a:t>
            </a:r>
            <a:r>
              <a:rPr lang="en-US" sz="1200" dirty="0"/>
              <a:t>Address Spoofing Attack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6.2.7.2 </a:t>
            </a:r>
            <a:r>
              <a:rPr lang="en-US" sz="1200" dirty="0"/>
              <a:t>Mitigating Address Spoofing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6.2.7.3 </a:t>
            </a:r>
            <a:r>
              <a:rPr lang="en-US" sz="1200" dirty="0"/>
              <a:t>Configuring IP Source Guard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12025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6.2.8.1 </a:t>
            </a:r>
            <a:r>
              <a:rPr lang="en-US" sz="1200" dirty="0"/>
              <a:t>Introduction to the Spanning Tree Protocol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6.2.8.2 Various Implementations of STP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6.2.2.2 CAM Table Operation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6.2.8.3 STP Port Roles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6.2.8.4 STP Root Bridge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6.2.8.5 STP Path Cost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6.2.8.6 802.1D BPDU Frame Format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6.2.8.7 BPDU Propagation and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6.2.8.8 Extended System 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6.2.8.9 Select the Root Bridge</a:t>
            </a:r>
          </a:p>
          <a:p>
            <a:r>
              <a:rPr lang="en-US" sz="1200" dirty="0"/>
              <a:t>6.2.8.10 Activity – Identify the 802.1D RSTP Port Roles</a:t>
            </a:r>
          </a:p>
          <a:p>
            <a:r>
              <a:rPr lang="en-US" sz="1200" dirty="0"/>
              <a:t>6.2.8.11 Activity – Troubleshoot STP Configuration Issues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6.2.8.12 Video Demonstration – Observing Spanning Tree Protocol 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6.2.9.1 </a:t>
            </a:r>
            <a:r>
              <a:rPr lang="en-US" sz="1200" dirty="0"/>
              <a:t>STP Manipulation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6.2.9.2</a:t>
            </a:r>
            <a:r>
              <a:rPr lang="en-US" baseline="0" dirty="0"/>
              <a:t> Mitigating STP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6.2.9.3</a:t>
            </a:r>
            <a:r>
              <a:rPr lang="en-US" baseline="0" dirty="0"/>
              <a:t> Configuring </a:t>
            </a:r>
            <a:r>
              <a:rPr lang="en-US" baseline="0" dirty="0" err="1"/>
              <a:t>PortFast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6.2.2.3 CAM Table Attack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6.2.9.4</a:t>
            </a:r>
            <a:r>
              <a:rPr lang="en-US" baseline="0" dirty="0"/>
              <a:t> Configuring BPDU Guard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6.2.9.5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76816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6.2.9.5</a:t>
            </a:r>
            <a:r>
              <a:rPr lang="en-US" baseline="0" dirty="0"/>
              <a:t> Configuring Loop Guard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6.3.1.1 Packet Tracer – Layer 2 Security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6.3.1.2 Packet Tracer – Layer 2 VLAN Security</a:t>
            </a:r>
          </a:p>
          <a:p>
            <a:r>
              <a:rPr lang="en-US" dirty="0"/>
              <a:t>6.3.1.3 Lab – Securing Layer </a:t>
            </a:r>
            <a:r>
              <a:rPr lang="en-US"/>
              <a:t>2 Switches</a:t>
            </a: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6.3.1.4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1819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/>
              <a:t>https://www.netacad.com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6.2.2.3 CAM Table Attack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6.2.2.4 CAM</a:t>
            </a:r>
            <a:r>
              <a:rPr lang="en-US" baseline="0" dirty="0"/>
              <a:t> </a:t>
            </a:r>
            <a:r>
              <a:rPr lang="en-US" dirty="0"/>
              <a:t>Attack 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6.2.3.1</a:t>
            </a:r>
            <a:r>
              <a:rPr lang="en-US" baseline="0" dirty="0"/>
              <a:t> Countermeasure for CAM Table Attacks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6.2.3.2</a:t>
            </a:r>
            <a:r>
              <a:rPr lang="en-US" baseline="0" dirty="0"/>
              <a:t> Port Security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5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3657600" cy="384721"/>
          </a:xfr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Rounded Rectangle 9"/>
          <p:cNvSpPr/>
          <p:nvPr userDrawn="1"/>
        </p:nvSpPr>
        <p:spPr>
          <a:xfrm>
            <a:off x="4984231" y="1416140"/>
            <a:ext cx="3759720" cy="45990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47000">
                <a:schemeClr val="bg1"/>
              </a:gs>
              <a:gs pos="100000">
                <a:srgbClr val="EDDFF5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21224" y="1747683"/>
            <a:ext cx="3236976" cy="1900292"/>
          </a:xfrm>
        </p:spPr>
        <p:txBody>
          <a:bodyPr/>
          <a:lstStyle>
            <a:lvl1pPr marL="114300" indent="-114300">
              <a:buFontTx/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5310124" y="4876800"/>
            <a:ext cx="3044497" cy="326243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4990141" y="1335313"/>
            <a:ext cx="1" cy="4760687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2592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301752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06400" indent="0">
              <a:buClr>
                <a:schemeClr val="accent5"/>
              </a:buClr>
              <a:buFontTx/>
              <a:buNone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06400" indent="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None/>
              <a:defRPr>
                <a:solidFill>
                  <a:schemeClr val="tx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818887" y="301752"/>
            <a:ext cx="3951308" cy="838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Two Column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Title Right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866900"/>
            <a:ext cx="2622550" cy="439102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866900"/>
            <a:ext cx="2593975" cy="4362450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275388" y="1866900"/>
            <a:ext cx="2633662" cy="433387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47902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82817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083084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rgbClr val="435153"/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>
                    <a:lumMod val="7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5852160"/>
            <a:ext cx="8112126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6538" indent="-236538" algn="l" defTabSz="914400" rtl="0" eaLnBrk="1" latinLnBrk="0" hangingPunct="1">
              <a:lnSpc>
                <a:spcPts val="52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“Format large quotes using this slide layout. Be sure to cite your source below.”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Format large quotes using this slide layout. Be sure to cite your source below.”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Source</a:t>
            </a:r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777667"/>
            <a:ext cx="3895344" cy="52876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marL="0" lvl="0" indent="0" algn="l" defTabSz="914400" rtl="0" eaLnBrk="1" latinLnBrk="0" hangingPunct="1">
              <a:lnSpc>
                <a:spcPts val="2400"/>
              </a:lnSpc>
              <a:spcBef>
                <a:spcPts val="0"/>
              </a:spcBef>
              <a:buClr>
                <a:srgbClr val="435153"/>
              </a:buClr>
              <a:buFont typeface="Arial" pitchFamily="34" charset="0"/>
              <a:buNone/>
            </a:pPr>
            <a:r>
              <a:rPr lang="en-US" dirty="0"/>
              <a:t>Tell your story here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2" y="4464066"/>
            <a:ext cx="3657600" cy="384721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7047723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493B93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Public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39924"/>
            <a:ext cx="8474869" cy="6054185"/>
          </a:xfrm>
          <a:ln>
            <a:solidFill>
              <a:srgbClr val="FFFFFF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Photo placeholder</a:t>
            </a: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91440"/>
            <a:ext cx="9326880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/>
              <a:t>Full bleed image placeholder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42616" y="777240"/>
            <a:ext cx="5897880" cy="4425696"/>
          </a:xfrm>
          <a:solidFill>
            <a:srgbClr val="000000"/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148" y="6042098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361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0728" cy="384175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</a:t>
            </a:r>
            <a:br>
              <a:rPr lang="en-US" dirty="0"/>
            </a:br>
            <a:r>
              <a:rPr lang="en-US" dirty="0"/>
              <a:t>Title Goes Here</a:t>
            </a:r>
          </a:p>
        </p:txBody>
      </p:sp>
      <p:pic>
        <p:nvPicPr>
          <p:cNvPr id="51" name="Picture 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53" y="325971"/>
            <a:ext cx="2920207" cy="48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2" y="4862154"/>
            <a:ext cx="8110728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1" y="5231003"/>
            <a:ext cx="8110728" cy="297004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4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blu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Presentation </a:t>
            </a:r>
            <a:br>
              <a:rPr lang="en-US" dirty="0"/>
            </a:br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47793137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712451"/>
            <a:ext cx="8477250" cy="1828800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Segue Title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696378"/>
            <a:ext cx="8477250" cy="1844873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Segue Title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571527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 Seg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/>
              <a:t>Segue Title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Public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24397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1344168"/>
            <a:ext cx="8577072" cy="4965192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5548096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29702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2" y="1339745"/>
            <a:ext cx="8577072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Cisco Public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30" r:id="rId2"/>
    <p:sldLayoutId id="2147483929" r:id="rId3"/>
    <p:sldLayoutId id="2147483937" r:id="rId4"/>
    <p:sldLayoutId id="2147483900" r:id="rId5"/>
    <p:sldLayoutId id="2147483931" r:id="rId6"/>
    <p:sldLayoutId id="2147483932" r:id="rId7"/>
    <p:sldLayoutId id="2147483933" r:id="rId8"/>
    <p:sldLayoutId id="2147483902" r:id="rId9"/>
    <p:sldLayoutId id="2147483903" r:id="rId10"/>
    <p:sldLayoutId id="2147483935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3" r:id="rId18"/>
    <p:sldLayoutId id="2147483911" r:id="rId19"/>
    <p:sldLayoutId id="2147483912" r:id="rId20"/>
    <p:sldLayoutId id="2147483914" r:id="rId21"/>
    <p:sldLayoutId id="2147483915" r:id="rId22"/>
    <p:sldLayoutId id="2147483916" r:id="rId23"/>
    <p:sldLayoutId id="2147483917" r:id="rId24"/>
    <p:sldLayoutId id="2147483918" r:id="rId25"/>
    <p:sldLayoutId id="2147483919" r:id="rId26"/>
    <p:sldLayoutId id="2147483921" r:id="rId27"/>
    <p:sldLayoutId id="2147483922" r:id="rId28"/>
    <p:sldLayoutId id="2147483936" r:id="rId29"/>
    <p:sldLayoutId id="2147483923" r:id="rId30"/>
    <p:sldLayoutId id="2147483924" r:id="rId31"/>
    <p:sldLayoutId id="2147483925" r:id="rId32"/>
    <p:sldLayoutId id="2147483926" r:id="rId33"/>
    <p:sldLayoutId id="2147483927" r:id="rId34"/>
  </p:sldLayoutIdLst>
  <p:transition>
    <p:wipe dir="r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0" lang="en-US" sz="3600" b="0" i="0" u="none" strike="noStrike" kern="1200" cap="none" spc="0" normalizeH="0" baseline="0" dirty="0">
          <a:ln>
            <a:noFill/>
          </a:ln>
          <a:gradFill flip="none" rotWithShape="1">
            <a:gsLst>
              <a:gs pos="16000">
                <a:schemeClr val="tx2"/>
              </a:gs>
              <a:gs pos="100000">
                <a:srgbClr val="28A7DF"/>
              </a:gs>
            </a:gsLst>
            <a:lin ang="1800000" scaled="0"/>
            <a:tileRect/>
          </a:gradFill>
          <a:effectLst/>
          <a:uLnTx/>
          <a:uFillTx/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rgbClr val="493B93"/>
        </a:buClr>
        <a:buSzPct val="90000"/>
        <a:buFont typeface="Arial" pitchFamily="34" charset="0"/>
        <a:buChar char="•"/>
        <a:tabLst/>
        <a:defRPr lang="en-US" sz="2200" kern="1200" dirty="0" smtClean="0">
          <a:solidFill>
            <a:srgbClr val="435153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435153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435153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435153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435153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382" y="4130691"/>
            <a:ext cx="3657600" cy="618631"/>
          </a:xfrm>
        </p:spPr>
        <p:txBody>
          <a:bodyPr/>
          <a:lstStyle/>
          <a:p>
            <a:pPr algn="l" rtl="0"/>
            <a:r>
              <a:rPr lang="ru-RU" sz="1800" b="0" i="0" u="none" baseline="0" dirty="0"/>
              <a:t>CCNA Security v2.0</a:t>
            </a:r>
            <a:r>
              <a:rPr lang="ka-GE" sz="1800" b="0" i="0" u="none" baseline="0" dirty="0"/>
              <a:t>-ის მიხედვით</a:t>
            </a:r>
            <a:endParaRPr lang="ru-RU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075" y="1669603"/>
            <a:ext cx="8633849" cy="957621"/>
          </a:xfrm>
        </p:spPr>
        <p:txBody>
          <a:bodyPr/>
          <a:lstStyle/>
          <a:p>
            <a:pPr algn="l" rtl="0"/>
            <a:br>
              <a:rPr lang="ru-RU" sz="3200" dirty="0"/>
            </a:br>
            <a:r>
              <a:rPr lang="ka-GE" sz="3200" dirty="0"/>
              <a:t>ლოკალური ქსელების უსაფრთხოება </a:t>
            </a:r>
            <a:r>
              <a:rPr lang="ru-RU" sz="2800" b="0" i="0" u="none" baseline="0" dirty="0"/>
              <a:t>(LAN)</a:t>
            </a:r>
            <a:endParaRPr lang="ru-RU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6383" y="4862154"/>
            <a:ext cx="3657600" cy="326243"/>
          </a:xfrm>
        </p:spPr>
        <p:txBody>
          <a:bodyPr/>
          <a:lstStyle/>
          <a:p>
            <a:r>
              <a:rPr lang="ka-GE" sz="1600" dirty="0"/>
              <a:t>ვლადიმერ ადამია</a:t>
            </a:r>
            <a:endParaRPr lang="ru-RU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36382" y="5231003"/>
            <a:ext cx="3657600" cy="267766"/>
          </a:xfrm>
        </p:spPr>
        <p:txBody>
          <a:bodyPr/>
          <a:lstStyle/>
          <a:p>
            <a:r>
              <a:rPr lang="ka-GE" sz="1200" dirty="0"/>
              <a:t>გორი, 2019 წელი</a:t>
            </a:r>
            <a:endParaRPr lang="ru-RU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8555A1-6200-4FDB-98C9-0B89B98C3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82" y="310994"/>
            <a:ext cx="1143000" cy="1038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CAM Table Attack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3" y="965200"/>
            <a:ext cx="4325092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233" y="2860676"/>
            <a:ext cx="4325092" cy="334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1307254" y="4791075"/>
            <a:ext cx="2058249" cy="447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Fill CAM Table</a:t>
            </a:r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4836960" y="1647825"/>
            <a:ext cx="3608069" cy="54292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Intruder Runs Attack Tool</a:t>
            </a:r>
          </a:p>
        </p:txBody>
      </p:sp>
    </p:spTree>
    <p:extLst>
      <p:ext uri="{BB962C8B-B14F-4D97-AF65-F5344CB8AC3E}">
        <p14:creationId xmlns:p14="http://schemas.microsoft.com/office/powerpoint/2010/main" val="170660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CAM Table Attack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742950" y="4639229"/>
            <a:ext cx="2984504" cy="447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Attacker Captures Traffic</a:t>
            </a:r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4836959" y="1819275"/>
            <a:ext cx="3608069" cy="54292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Switch Floods All Traffic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2" y="965200"/>
            <a:ext cx="4325092" cy="328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633" y="2955926"/>
            <a:ext cx="4325092" cy="330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581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CAM Table Attack Tools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98" y="2503884"/>
            <a:ext cx="8307205" cy="185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4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6.2.3:</a:t>
            </a:r>
            <a:br>
              <a:rPr lang="en-US" sz="2800" dirty="0"/>
            </a:br>
            <a:r>
              <a:rPr lang="en-US" sz="2800" dirty="0"/>
              <a:t>Mitigating CAM Table Attacks</a:t>
            </a:r>
          </a:p>
        </p:txBody>
      </p:sp>
    </p:spTree>
    <p:extLst>
      <p:ext uri="{BB962C8B-B14F-4D97-AF65-F5344CB8AC3E}">
        <p14:creationId xmlns:p14="http://schemas.microsoft.com/office/powerpoint/2010/main" val="241089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Countermeasure for CAM Table Attacks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179" y="1279525"/>
            <a:ext cx="6187643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453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Port Security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284287"/>
            <a:ext cx="4950988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468" y="2631281"/>
            <a:ext cx="4611064" cy="212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299" y="4875213"/>
            <a:ext cx="4499149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/>
          <p:cNvSpPr txBox="1">
            <a:spLocks/>
          </p:cNvSpPr>
          <p:nvPr/>
        </p:nvSpPr>
        <p:spPr>
          <a:xfrm>
            <a:off x="5476875" y="1675605"/>
            <a:ext cx="2984504" cy="447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Enabling Port Security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295275" y="3323431"/>
            <a:ext cx="1752600" cy="74294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Verifying Port Security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1323975" y="5352256"/>
            <a:ext cx="2686050" cy="447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Port Security Options</a:t>
            </a:r>
          </a:p>
        </p:txBody>
      </p:sp>
    </p:spTree>
    <p:extLst>
      <p:ext uri="{BB962C8B-B14F-4D97-AF65-F5344CB8AC3E}">
        <p14:creationId xmlns:p14="http://schemas.microsoft.com/office/powerpoint/2010/main" val="329902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Enabling Port Security Options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54943" y="1638854"/>
            <a:ext cx="7783184" cy="1167846"/>
            <a:chOff x="354943" y="1276904"/>
            <a:chExt cx="7783184" cy="1167846"/>
          </a:xfrm>
        </p:grpSpPr>
        <p:sp>
          <p:nvSpPr>
            <p:cNvPr id="5" name="Text Placeholder 6"/>
            <p:cNvSpPr txBox="1">
              <a:spLocks/>
            </p:cNvSpPr>
            <p:nvPr/>
          </p:nvSpPr>
          <p:spPr>
            <a:xfrm>
              <a:off x="394302" y="1276904"/>
              <a:ext cx="7743825" cy="44767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5000"/>
                </a:lnSpc>
                <a:spcBef>
                  <a:spcPts val="1440"/>
                </a:spcBef>
                <a:buClr>
                  <a:srgbClr val="493B93"/>
                </a:buClr>
                <a:buSzPct val="90000"/>
                <a:buFont typeface="Arial" pitchFamily="34" charset="0"/>
                <a:buChar char="•"/>
                <a:tabLst/>
                <a:defRPr lang="en-US" sz="22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1pPr>
              <a:lvl2pPr marL="406400" indent="0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Clr>
                  <a:schemeClr val="tx2"/>
                </a:buClr>
                <a:buFontTx/>
                <a:buNone/>
                <a:defRPr lang="en-US" sz="18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2pPr>
              <a:lvl3pPr marL="571500" indent="-1588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Font typeface="Arial" pitchFamily="34" charset="0"/>
                <a:buNone/>
                <a:defRPr lang="en-US" sz="16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3pPr>
              <a:lvl4pPr marL="688975" indent="0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Font typeface="Arial" pitchFamily="34" charset="0"/>
                <a:buNone/>
                <a:defRPr lang="en-US" sz="14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4pPr>
              <a:lvl5pPr marL="801688" indent="0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Font typeface="Arial" pitchFamily="34" charset="0"/>
                <a:buNone/>
                <a:defRPr lang="en-US" sz="1400" kern="1200" dirty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dirty="0"/>
                <a:t>Setting the Maximum Number of Mac Addresses</a:t>
              </a:r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43" y="1724579"/>
              <a:ext cx="7753772" cy="720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354943" y="3140655"/>
            <a:ext cx="7753772" cy="1127074"/>
            <a:chOff x="354943" y="2658584"/>
            <a:chExt cx="7753772" cy="1127074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43" y="3096180"/>
              <a:ext cx="7753772" cy="689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Placeholder 6"/>
            <p:cNvSpPr txBox="1">
              <a:spLocks/>
            </p:cNvSpPr>
            <p:nvPr/>
          </p:nvSpPr>
          <p:spPr>
            <a:xfrm>
              <a:off x="354943" y="2658584"/>
              <a:ext cx="7743825" cy="44767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5000"/>
                </a:lnSpc>
                <a:spcBef>
                  <a:spcPts val="1440"/>
                </a:spcBef>
                <a:buClr>
                  <a:srgbClr val="493B93"/>
                </a:buClr>
                <a:buSzPct val="90000"/>
                <a:buFont typeface="Arial" pitchFamily="34" charset="0"/>
                <a:buChar char="•"/>
                <a:tabLst/>
                <a:defRPr lang="en-US" sz="22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1pPr>
              <a:lvl2pPr marL="406400" indent="0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Clr>
                  <a:schemeClr val="tx2"/>
                </a:buClr>
                <a:buFontTx/>
                <a:buNone/>
                <a:defRPr lang="en-US" sz="18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2pPr>
              <a:lvl3pPr marL="571500" indent="-1588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Font typeface="Arial" pitchFamily="34" charset="0"/>
                <a:buNone/>
                <a:defRPr lang="en-US" sz="16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3pPr>
              <a:lvl4pPr marL="688975" indent="0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Font typeface="Arial" pitchFamily="34" charset="0"/>
                <a:buNone/>
                <a:defRPr lang="en-US" sz="14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4pPr>
              <a:lvl5pPr marL="801688" indent="0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Font typeface="Arial" pitchFamily="34" charset="0"/>
                <a:buNone/>
                <a:defRPr lang="en-US" sz="1400" kern="1200" dirty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dirty="0"/>
                <a:t>Manually Configuring Mac Addresses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74782" y="4601683"/>
            <a:ext cx="7743825" cy="1139171"/>
            <a:chOff x="374782" y="4239733"/>
            <a:chExt cx="7743825" cy="1139171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302" y="4687408"/>
              <a:ext cx="7665105" cy="691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Placeholder 6"/>
            <p:cNvSpPr txBox="1">
              <a:spLocks/>
            </p:cNvSpPr>
            <p:nvPr/>
          </p:nvSpPr>
          <p:spPr>
            <a:xfrm>
              <a:off x="374782" y="4239733"/>
              <a:ext cx="7743825" cy="44767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5000"/>
                </a:lnSpc>
                <a:spcBef>
                  <a:spcPts val="1440"/>
                </a:spcBef>
                <a:buClr>
                  <a:srgbClr val="493B93"/>
                </a:buClr>
                <a:buSzPct val="90000"/>
                <a:buFont typeface="Arial" pitchFamily="34" charset="0"/>
                <a:buChar char="•"/>
                <a:tabLst/>
                <a:defRPr lang="en-US" sz="22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1pPr>
              <a:lvl2pPr marL="406400" indent="0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Clr>
                  <a:schemeClr val="tx2"/>
                </a:buClr>
                <a:buFontTx/>
                <a:buNone/>
                <a:defRPr lang="en-US" sz="18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2pPr>
              <a:lvl3pPr marL="571500" indent="-1588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Font typeface="Arial" pitchFamily="34" charset="0"/>
                <a:buNone/>
                <a:defRPr lang="en-US" sz="16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3pPr>
              <a:lvl4pPr marL="688975" indent="0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Font typeface="Arial" pitchFamily="34" charset="0"/>
                <a:buNone/>
                <a:defRPr lang="en-US" sz="1400" kern="1200" dirty="0" smtClean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4pPr>
              <a:lvl5pPr marL="801688" indent="0" algn="l" defTabSz="914400" rtl="0" eaLnBrk="1" latinLnBrk="0" hangingPunct="1">
                <a:lnSpc>
                  <a:spcPct val="95000"/>
                </a:lnSpc>
                <a:spcBef>
                  <a:spcPts val="840"/>
                </a:spcBef>
                <a:buFont typeface="Arial" pitchFamily="34" charset="0"/>
                <a:buNone/>
                <a:defRPr lang="en-US" sz="1400" kern="1200" dirty="0">
                  <a:solidFill>
                    <a:srgbClr val="435153"/>
                  </a:solidFill>
                  <a:latin typeface="+mj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dirty="0"/>
                <a:t>Learning Connected Mac Addresses Dynamically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967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Port Security Violations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276225" y="1443545"/>
            <a:ext cx="3143250" cy="18711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Security Violation Modes:</a:t>
            </a:r>
          </a:p>
          <a:p>
            <a:r>
              <a:rPr lang="en-US" sz="1800" dirty="0"/>
              <a:t>Protect</a:t>
            </a:r>
          </a:p>
          <a:p>
            <a:r>
              <a:rPr lang="en-US" sz="1800" dirty="0"/>
              <a:t>Restrict </a:t>
            </a:r>
          </a:p>
          <a:p>
            <a:r>
              <a:rPr lang="en-US" sz="1800" dirty="0"/>
              <a:t>Shutdown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07" y="3648075"/>
            <a:ext cx="8523387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82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Port Security Aging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3" y="1624013"/>
            <a:ext cx="8477254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92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Port Security with IP Phones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1458679"/>
            <a:ext cx="1304925" cy="417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4" y="2903538"/>
            <a:ext cx="5640928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791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Chapter Outline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6.2 Layer 2 Security Threats</a:t>
            </a:r>
          </a:p>
          <a:p>
            <a:r>
              <a:rPr lang="en-US" dirty="0">
                <a:solidFill>
                  <a:schemeClr val="tx2"/>
                </a:solidFill>
              </a:rPr>
              <a:t>6.3 Summary</a:t>
            </a:r>
          </a:p>
        </p:txBody>
      </p:sp>
    </p:spTree>
    <p:extLst>
      <p:ext uri="{BB962C8B-B14F-4D97-AF65-F5344CB8AC3E}">
        <p14:creationId xmlns:p14="http://schemas.microsoft.com/office/powerpoint/2010/main" val="330542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SNMP MAC Address Notification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269" y="1762125"/>
            <a:ext cx="7129462" cy="393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920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6.2.4:</a:t>
            </a:r>
            <a:br>
              <a:rPr lang="en-US" sz="2800" dirty="0"/>
            </a:br>
            <a:r>
              <a:rPr lang="en-US" sz="2800" dirty="0"/>
              <a:t>Mitigating VLAN Attacks</a:t>
            </a:r>
          </a:p>
        </p:txBody>
      </p:sp>
    </p:spTree>
    <p:extLst>
      <p:ext uri="{BB962C8B-B14F-4D97-AF65-F5344CB8AC3E}">
        <p14:creationId xmlns:p14="http://schemas.microsoft.com/office/powerpoint/2010/main" val="130283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VLAN Hopping Attacks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24" y="1387475"/>
            <a:ext cx="8482352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886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VLAN Double-Tagging Attack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014414"/>
            <a:ext cx="2860675" cy="219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88533" y="1443038"/>
            <a:ext cx="339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Step 1 – Double Tagging Attack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426" y="2409114"/>
            <a:ext cx="2874874" cy="253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425" y="4148138"/>
            <a:ext cx="3602114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84033" y="3023836"/>
            <a:ext cx="339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Step 2 – Double Tagging Attack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19696" y="5237163"/>
            <a:ext cx="339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Step 3 – Double Tagging Attack</a:t>
            </a:r>
          </a:p>
        </p:txBody>
      </p:sp>
    </p:spTree>
    <p:extLst>
      <p:ext uri="{BB962C8B-B14F-4D97-AF65-F5344CB8AC3E}">
        <p14:creationId xmlns:p14="http://schemas.microsoft.com/office/powerpoint/2010/main" val="218973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Mitigating VLAN Hopping Attacks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33" y="1714499"/>
            <a:ext cx="7427934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085196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PVLAN Edge Feature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517" y="1385868"/>
            <a:ext cx="4722967" cy="479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41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Verifying Protected Ports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412" y="1201738"/>
            <a:ext cx="6459176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1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Private VLANs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86" y="1679575"/>
            <a:ext cx="7985429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04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6.2.5:</a:t>
            </a:r>
            <a:br>
              <a:rPr lang="en-US" sz="2800" dirty="0"/>
            </a:br>
            <a:r>
              <a:rPr lang="en-US" sz="2800" dirty="0"/>
              <a:t>Mitigating DHCP Attacks</a:t>
            </a:r>
          </a:p>
        </p:txBody>
      </p:sp>
    </p:spTree>
    <p:extLst>
      <p:ext uri="{BB962C8B-B14F-4D97-AF65-F5344CB8AC3E}">
        <p14:creationId xmlns:p14="http://schemas.microsoft.com/office/powerpoint/2010/main" val="12327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DHCP Spoofing Attack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1114273"/>
            <a:ext cx="7934325" cy="511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738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87654" y="1196009"/>
            <a:ext cx="8112125" cy="680748"/>
          </a:xfrm>
        </p:spPr>
        <p:txBody>
          <a:bodyPr/>
          <a:lstStyle/>
          <a:p>
            <a:br>
              <a:rPr lang="en-US" sz="4000" dirty="0"/>
            </a:br>
            <a:r>
              <a:rPr lang="en-US" sz="4000" dirty="0"/>
              <a:t>Layer 2 Security Considerations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670891" y="2245647"/>
            <a:ext cx="8577072" cy="26186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Upon completion of the section, you should be able to:</a:t>
            </a:r>
          </a:p>
          <a:p>
            <a:r>
              <a:rPr lang="en-US" sz="1800" dirty="0"/>
              <a:t>Describe Layer 2 vulnerabilities.</a:t>
            </a:r>
          </a:p>
          <a:p>
            <a:r>
              <a:rPr lang="en-US" sz="1800" dirty="0"/>
              <a:t>Describe CAM table overflow attacks.</a:t>
            </a:r>
          </a:p>
          <a:p>
            <a:r>
              <a:rPr lang="en-US" sz="1800" dirty="0"/>
              <a:t>Configure port security to mitigate CAM table overflow attacks.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/>
              <a:t>Configure VLAN Truck security to mitigate VLAN hopping attacks.</a:t>
            </a:r>
          </a:p>
          <a:p>
            <a:r>
              <a:rPr lang="en-US" sz="1800" dirty="0"/>
              <a:t>Implement DHCP Snooping to mitigate DHCP attacks.</a:t>
            </a:r>
          </a:p>
          <a:p>
            <a:r>
              <a:rPr lang="en-US" sz="1800" dirty="0"/>
              <a:t>Implement Dynamic Arp Inspection to mitigate ARP attacks.</a:t>
            </a:r>
          </a:p>
          <a:p>
            <a:r>
              <a:rPr lang="en-US" sz="1800" dirty="0"/>
              <a:t>Implement IP Source Guard to mitigate address spoofing attacks.</a:t>
            </a:r>
          </a:p>
        </p:txBody>
      </p:sp>
    </p:spTree>
    <p:extLst>
      <p:ext uri="{BB962C8B-B14F-4D97-AF65-F5344CB8AC3E}">
        <p14:creationId xmlns:p14="http://schemas.microsoft.com/office/powerpoint/2010/main" val="19984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DHCP Starvation Attack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" y="1465036"/>
            <a:ext cx="5906364" cy="1568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384809" y="1034891"/>
            <a:ext cx="8044815" cy="40519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Attacker Initiates a Starvation Attack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" y="4008211"/>
            <a:ext cx="6358286" cy="1568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/>
          <p:cNvSpPr txBox="1">
            <a:spLocks/>
          </p:cNvSpPr>
          <p:nvPr/>
        </p:nvSpPr>
        <p:spPr>
          <a:xfrm>
            <a:off x="384808" y="3603018"/>
            <a:ext cx="8044815" cy="40519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DHCP Server Offers Parameters</a:t>
            </a:r>
          </a:p>
        </p:txBody>
      </p:sp>
    </p:spTree>
    <p:extLst>
      <p:ext uri="{BB962C8B-B14F-4D97-AF65-F5344CB8AC3E}">
        <p14:creationId xmlns:p14="http://schemas.microsoft.com/office/powerpoint/2010/main" val="274231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DHCP Starvation Attack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384809" y="1034891"/>
            <a:ext cx="8044815" cy="40519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Client Requests all Offers</a:t>
            </a:r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384808" y="3603018"/>
            <a:ext cx="8044815" cy="40519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DHCP Server Acknowledges All Requests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" y="1465036"/>
            <a:ext cx="659947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" y="4019324"/>
            <a:ext cx="6741071" cy="1568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3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Mitigating VLAN Attacks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384810" y="1237488"/>
            <a:ext cx="3815715" cy="40736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switch will deny packets containing specific information:</a:t>
            </a:r>
          </a:p>
          <a:p>
            <a:r>
              <a:rPr lang="en-US" sz="1800" dirty="0"/>
              <a:t>Unauthorized DHCP server messages from an untrusted port</a:t>
            </a:r>
          </a:p>
          <a:p>
            <a:r>
              <a:rPr lang="en-US" sz="1800" dirty="0"/>
              <a:t>Unauthorized DHCP client messages not adhering to the snooping binding table or rate limits</a:t>
            </a:r>
          </a:p>
          <a:p>
            <a:r>
              <a:rPr lang="en-US" sz="1800" dirty="0"/>
              <a:t>DHCP relay-agent packets that include option-82 information on an untrusted port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63" y="1266062"/>
            <a:ext cx="4531837" cy="398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155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Configuring DHCP Snooping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594" y="1233488"/>
            <a:ext cx="5484813" cy="498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379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DHCP Snooping Example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906588"/>
            <a:ext cx="8400683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315913" y="1380363"/>
            <a:ext cx="8168640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DHCP Snooping Reference Topology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3848100"/>
            <a:ext cx="6654800" cy="245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315913" y="3399663"/>
            <a:ext cx="8168640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Configuring a Maximum Number of MAC Addresses</a:t>
            </a:r>
          </a:p>
        </p:txBody>
      </p:sp>
    </p:spTree>
    <p:extLst>
      <p:ext uri="{BB962C8B-B14F-4D97-AF65-F5344CB8AC3E}">
        <p14:creationId xmlns:p14="http://schemas.microsoft.com/office/powerpoint/2010/main" val="2588522352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DHCP Snooping Example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315913" y="1380363"/>
            <a:ext cx="8168640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Verifying DHCP Snooping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315913" y="5119305"/>
            <a:ext cx="8168640" cy="4484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Configuring a Maximum Number of MAC Addresses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768094"/>
            <a:ext cx="4321175" cy="325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5488538"/>
            <a:ext cx="6969125" cy="797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659229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6.2.6:</a:t>
            </a:r>
            <a:br>
              <a:rPr lang="en-US" sz="2800" dirty="0"/>
            </a:br>
            <a:r>
              <a:rPr lang="en-US" sz="2800" dirty="0"/>
              <a:t>Mitigating ARP Attacks</a:t>
            </a:r>
          </a:p>
        </p:txBody>
      </p:sp>
    </p:spTree>
    <p:extLst>
      <p:ext uri="{BB962C8B-B14F-4D97-AF65-F5344CB8AC3E}">
        <p14:creationId xmlns:p14="http://schemas.microsoft.com/office/powerpoint/2010/main" val="55241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ARP Spoofing and ARP Poisoning Attack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58" y="1152524"/>
            <a:ext cx="849568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53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Mitigating ARP Attacks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518160" y="1321307"/>
            <a:ext cx="2539366" cy="8789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Dynamic ARP Inspection: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26" y="1321307"/>
            <a:ext cx="5118100" cy="468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011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Configuring Dynamic ARP Inspection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69" y="1230313"/>
            <a:ext cx="6037263" cy="4969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75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6.2.1:</a:t>
            </a:r>
            <a:br>
              <a:rPr lang="en-US" sz="2800" dirty="0"/>
            </a:br>
            <a:r>
              <a:rPr lang="en-US" sz="2800" dirty="0"/>
              <a:t>Layer 2 Security Threats</a:t>
            </a:r>
          </a:p>
        </p:txBody>
      </p:sp>
    </p:spTree>
    <p:extLst>
      <p:ext uri="{BB962C8B-B14F-4D97-AF65-F5344CB8AC3E}">
        <p14:creationId xmlns:p14="http://schemas.microsoft.com/office/powerpoint/2010/main" val="135547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DHCP Snooping Example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355725"/>
            <a:ext cx="5329704" cy="350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53050" y="2066925"/>
            <a:ext cx="3524250" cy="38481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ARP Reference Topology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74" y="4403725"/>
            <a:ext cx="520215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501649" y="5235575"/>
            <a:ext cx="2898776" cy="736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Configuring Dynamic ARP Inspection</a:t>
            </a:r>
          </a:p>
        </p:txBody>
      </p:sp>
    </p:spTree>
    <p:extLst>
      <p:ext uri="{BB962C8B-B14F-4D97-AF65-F5344CB8AC3E}">
        <p14:creationId xmlns:p14="http://schemas.microsoft.com/office/powerpoint/2010/main" val="517319078"/>
      </p:ext>
    </p:extLst>
  </p:cSld>
  <p:clrMapOvr>
    <a:masterClrMapping/>
  </p:clrMapOvr>
  <p:transition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DHCP Snooping Example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71475" y="1485900"/>
            <a:ext cx="7543800" cy="38481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Checking Source, Destination, and IP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2076449"/>
            <a:ext cx="6289675" cy="401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673473"/>
      </p:ext>
    </p:extLst>
  </p:cSld>
  <p:clrMapOvr>
    <a:masterClrMapping/>
  </p:clrMapOvr>
  <p:transition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6.2.7:</a:t>
            </a:r>
            <a:br>
              <a:rPr lang="en-US" sz="2800" dirty="0"/>
            </a:br>
            <a:r>
              <a:rPr lang="en-US" sz="2800" dirty="0"/>
              <a:t>Mitigating Address Spoofing Attacks</a:t>
            </a:r>
          </a:p>
        </p:txBody>
      </p:sp>
    </p:spTree>
    <p:extLst>
      <p:ext uri="{BB962C8B-B14F-4D97-AF65-F5344CB8AC3E}">
        <p14:creationId xmlns:p14="http://schemas.microsoft.com/office/powerpoint/2010/main" val="332480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Address Spoofing Attack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31" y="1079499"/>
            <a:ext cx="5083898" cy="280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2" y="2543175"/>
            <a:ext cx="3910831" cy="375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97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Mitigating Address Spoofing Attacks</a:t>
            </a:r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220979" y="1260348"/>
            <a:ext cx="8519638" cy="31135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chemeClr val="bg2"/>
                </a:solidFill>
              </a:rPr>
              <a:t>For each untrusted port, there are two possible levels of IP traffic security filtering:</a:t>
            </a:r>
          </a:p>
          <a:p>
            <a:r>
              <a:rPr lang="en-US" sz="1800" dirty="0">
                <a:solidFill>
                  <a:schemeClr val="bg2"/>
                </a:solidFill>
              </a:rPr>
              <a:t>Source IP address filter</a:t>
            </a:r>
          </a:p>
          <a:p>
            <a:r>
              <a:rPr lang="en-US" sz="1800" dirty="0">
                <a:solidFill>
                  <a:schemeClr val="bg2"/>
                </a:solidFill>
              </a:rPr>
              <a:t>Source IP and MAC address filter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776413"/>
            <a:ext cx="4784726" cy="4138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1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Configuring IP Source Guard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58" y="1003300"/>
            <a:ext cx="4024768" cy="232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4669154" y="1793748"/>
            <a:ext cx="4014606" cy="3715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chemeClr val="bg2"/>
                </a:solidFill>
              </a:rPr>
              <a:t>IP Source Guard Reference Topology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552" y="3651942"/>
            <a:ext cx="5263453" cy="8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715" y="5025722"/>
            <a:ext cx="6223285" cy="111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5101021" y="3280364"/>
            <a:ext cx="3150872" cy="3715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chemeClr val="bg2"/>
                </a:solidFill>
              </a:rPr>
              <a:t>Configuring IP Source Guard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1163954" y="4654145"/>
            <a:ext cx="3150872" cy="3715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chemeClr val="bg2"/>
                </a:solidFill>
              </a:rPr>
              <a:t>Checking IP Source Guard</a:t>
            </a:r>
          </a:p>
        </p:txBody>
      </p:sp>
    </p:spTree>
    <p:extLst>
      <p:ext uri="{BB962C8B-B14F-4D97-AF65-F5344CB8AC3E}">
        <p14:creationId xmlns:p14="http://schemas.microsoft.com/office/powerpoint/2010/main" val="335399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6.2.8:</a:t>
            </a:r>
            <a:br>
              <a:rPr lang="en-US" sz="2800" dirty="0"/>
            </a:br>
            <a:r>
              <a:rPr lang="en-US" sz="2800" dirty="0"/>
              <a:t>Spanning Tree Protocol</a:t>
            </a:r>
          </a:p>
        </p:txBody>
      </p:sp>
    </p:spTree>
    <p:extLst>
      <p:ext uri="{BB962C8B-B14F-4D97-AF65-F5344CB8AC3E}">
        <p14:creationId xmlns:p14="http://schemas.microsoft.com/office/powerpoint/2010/main" val="41850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Introduction to the Spanning Tree Protocol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86" y="1514474"/>
            <a:ext cx="8276828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19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Various Implementations of STP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58" y="1574800"/>
            <a:ext cx="8084684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24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STP Port Roles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96" y="1111250"/>
            <a:ext cx="6492809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23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Describe Layer 2 Vulnerabilities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309688"/>
            <a:ext cx="7153275" cy="483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735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STP Root Bridge</a:t>
            </a: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007" y="1163638"/>
            <a:ext cx="5995987" cy="490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23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STP Path Cost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582" y="1039813"/>
            <a:ext cx="7144837" cy="512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18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802.1D BPDU Frame Format</a:t>
            </a: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10" y="1516063"/>
            <a:ext cx="8293381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938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BPDU Propagation and Process</a:t>
            </a: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1298575"/>
            <a:ext cx="6619875" cy="470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3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r>
              <a:rPr lang="en-US" sz="3200" dirty="0"/>
              <a:t>Extended System ID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82" y="1285874"/>
            <a:ext cx="6675437" cy="482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62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r>
              <a:rPr lang="en-US" sz="3200" dirty="0"/>
              <a:t>Select the Root Bridge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953" y="1095374"/>
            <a:ext cx="4376094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27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6.2.9:</a:t>
            </a:r>
            <a:br>
              <a:rPr lang="en-US" sz="2800" dirty="0"/>
            </a:br>
            <a:r>
              <a:rPr lang="en-US" sz="2800" dirty="0"/>
              <a:t>Mitigating STP Attacks</a:t>
            </a:r>
          </a:p>
        </p:txBody>
      </p:sp>
    </p:spTree>
    <p:extLst>
      <p:ext uri="{BB962C8B-B14F-4D97-AF65-F5344CB8AC3E}">
        <p14:creationId xmlns:p14="http://schemas.microsoft.com/office/powerpoint/2010/main" val="66075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845718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STP Manipulation Attacks</a:t>
            </a: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44" y="946151"/>
            <a:ext cx="4182402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33" y="3070225"/>
            <a:ext cx="4826030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4812029" y="1886140"/>
            <a:ext cx="2808923" cy="4255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chemeClr val="bg2"/>
                </a:solidFill>
              </a:rPr>
              <a:t>Spoofing the Root Bridge</a:t>
            </a:r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174368" y="4991196"/>
            <a:ext cx="3959482" cy="3998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chemeClr val="bg2"/>
                </a:solidFill>
              </a:rPr>
              <a:t>Successful STP Manipulation Attack</a:t>
            </a:r>
          </a:p>
        </p:txBody>
      </p:sp>
    </p:spTree>
    <p:extLst>
      <p:ext uri="{BB962C8B-B14F-4D97-AF65-F5344CB8AC3E}">
        <p14:creationId xmlns:p14="http://schemas.microsoft.com/office/powerpoint/2010/main" val="64326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845718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Mitigating STP Attacks</a:t>
            </a: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32" y="1228724"/>
            <a:ext cx="6408737" cy="493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953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845718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Configuring </a:t>
            </a:r>
            <a:r>
              <a:rPr lang="en-US" sz="3200" dirty="0" err="1"/>
              <a:t>PortFast</a:t>
            </a:r>
            <a:endParaRPr lang="en-US" sz="3200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766" y="1516063"/>
            <a:ext cx="6612468" cy="450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043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Switch Attack Categories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894" y="1128713"/>
            <a:ext cx="4494212" cy="503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219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845718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Configuring BDPU Guard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35" y="1657350"/>
            <a:ext cx="8014931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33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Root Guard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13" y="1576388"/>
            <a:ext cx="7369175" cy="4617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058428"/>
      </p:ext>
    </p:extLst>
  </p:cSld>
  <p:clrMapOvr>
    <a:masterClrMapping/>
  </p:clrMapOvr>
  <p:transition>
    <p:wipe dir="r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845718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Configuring Loop Guard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05" y="1200150"/>
            <a:ext cx="688799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82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1393" y="2072640"/>
            <a:ext cx="8112125" cy="688368"/>
          </a:xfrm>
        </p:spPr>
        <p:txBody>
          <a:bodyPr/>
          <a:lstStyle/>
          <a:p>
            <a:r>
              <a:rPr lang="en-US" sz="4000" dirty="0"/>
              <a:t>Section 6.3:</a:t>
            </a:r>
            <a:br>
              <a:rPr lang="en-US" sz="4000" dirty="0"/>
            </a:br>
            <a:r>
              <a:rPr lang="en-US" sz="4000" dirty="0"/>
              <a:t>Summary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19100" y="3012948"/>
            <a:ext cx="8577072" cy="26563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Chapter Objectives: </a:t>
            </a:r>
          </a:p>
          <a:p>
            <a:r>
              <a:rPr lang="en-US" sz="1800" dirty="0"/>
              <a:t>Explain endpoint security.</a:t>
            </a:r>
          </a:p>
          <a:p>
            <a:r>
              <a:rPr lang="en-US" sz="1800" dirty="0"/>
              <a:t>Describe various types of endpoint security applications.</a:t>
            </a:r>
          </a:p>
          <a:p>
            <a:r>
              <a:rPr lang="en-US" sz="1800" dirty="0"/>
              <a:t>Describe Layer 2 vulnerabilities.</a:t>
            </a:r>
          </a:p>
        </p:txBody>
      </p:sp>
    </p:spTree>
    <p:extLst>
      <p:ext uri="{BB962C8B-B14F-4D97-AF65-F5344CB8AC3E}">
        <p14:creationId xmlns:p14="http://schemas.microsoft.com/office/powerpoint/2010/main" val="359023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549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Instructor Resources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599" y="1318260"/>
            <a:ext cx="3314701" cy="4991099"/>
          </a:xfrm>
        </p:spPr>
        <p:txBody>
          <a:bodyPr/>
          <a:lstStyle/>
          <a:p>
            <a:r>
              <a:rPr lang="en-US" sz="1800" b="1" dirty="0"/>
              <a:t>Remember</a:t>
            </a:r>
            <a:r>
              <a:rPr lang="en-US" sz="1800" dirty="0"/>
              <a:t>, there are helpful tutorials and user guides available via your </a:t>
            </a:r>
            <a:r>
              <a:rPr lang="en-US" sz="1800" dirty="0" err="1"/>
              <a:t>NetSpace</a:t>
            </a:r>
            <a:r>
              <a:rPr lang="en-US" sz="1800" dirty="0"/>
              <a:t> home page. (https://www.netacad.com)</a:t>
            </a:r>
          </a:p>
          <a:p>
            <a:r>
              <a:rPr lang="en-US" sz="1800" dirty="0"/>
              <a:t>These resources cover a variety of topics including navigation, assessments, and assignments.</a:t>
            </a:r>
          </a:p>
          <a:p>
            <a:r>
              <a:rPr lang="en-US" sz="1800" dirty="0"/>
              <a:t>A screenshot has been provided here highlighting the tutorials related to activating exams, managing assessments, and creating quizzes.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961" y="1531620"/>
            <a:ext cx="4997317" cy="2381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883" y="4336386"/>
            <a:ext cx="3419475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4648897" y="5370353"/>
            <a:ext cx="359327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658684" y="4692242"/>
            <a:ext cx="359327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643304" y="5146646"/>
            <a:ext cx="359327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86867" y="2033142"/>
            <a:ext cx="27683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99062" y="2354091"/>
            <a:ext cx="276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8760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Topic 6.2.2:</a:t>
            </a:r>
            <a:br>
              <a:rPr lang="en-US" sz="2800" dirty="0"/>
            </a:br>
            <a:r>
              <a:rPr lang="en-US" sz="2800" dirty="0"/>
              <a:t>CAM Table Attacks</a:t>
            </a:r>
          </a:p>
        </p:txBody>
      </p:sp>
    </p:spTree>
    <p:extLst>
      <p:ext uri="{BB962C8B-B14F-4D97-AF65-F5344CB8AC3E}">
        <p14:creationId xmlns:p14="http://schemas.microsoft.com/office/powerpoint/2010/main" val="201056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Basic Switch Operation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20" y="2005013"/>
            <a:ext cx="745316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28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104555"/>
            <a:ext cx="8588861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/>
              <a:t>CAM Table Operation Example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71563"/>
            <a:ext cx="6705600" cy="5094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974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etAcad_White_PPT_Template 05Oct12">
  <a:themeElements>
    <a:clrScheme name="Cisco NetAcad">
      <a:dk1>
        <a:srgbClr val="2AA7DF"/>
      </a:dk1>
      <a:lt1>
        <a:srgbClr val="FFFFFF"/>
      </a:lt1>
      <a:dk2>
        <a:srgbClr val="6B308E"/>
      </a:dk2>
      <a:lt2>
        <a:srgbClr val="000000"/>
      </a:lt2>
      <a:accent1>
        <a:srgbClr val="00938E"/>
      </a:accent1>
      <a:accent2>
        <a:srgbClr val="3EB549"/>
      </a:accent2>
      <a:accent3>
        <a:srgbClr val="D81673"/>
      </a:accent3>
      <a:accent4>
        <a:srgbClr val="234493"/>
      </a:accent4>
      <a:accent5>
        <a:srgbClr val="ED2D28"/>
      </a:accent5>
      <a:accent6>
        <a:srgbClr val="F68B21"/>
      </a:accent6>
      <a:hlink>
        <a:srgbClr val="2AA7DF"/>
      </a:hlink>
      <a:folHlink>
        <a:srgbClr val="ACB2C2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NetAcad_White_PPT_Template 05Oct12</Template>
  <TotalTime>7226</TotalTime>
  <Words>952</Words>
  <Application>Microsoft Office PowerPoint</Application>
  <PresentationFormat>On-screen Show (4:3)</PresentationFormat>
  <Paragraphs>243</Paragraphs>
  <Slides>65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9" baseType="lpstr">
      <vt:lpstr>Arial</vt:lpstr>
      <vt:lpstr>Calibri</vt:lpstr>
      <vt:lpstr>Ciscolight</vt:lpstr>
      <vt:lpstr>NetAcad_White_PPT_Template 05Oct12</vt:lpstr>
      <vt:lpstr> ლოკალური ქსელების უსაფრთხოება (LAN)</vt:lpstr>
      <vt:lpstr>Chapter Outline</vt:lpstr>
      <vt:lpstr> Layer 2 Security Considerations</vt:lpstr>
      <vt:lpstr>Topic 6.2.1: Layer 2 Security Threats</vt:lpstr>
      <vt:lpstr>Describe Layer 2 Vulnerabilities</vt:lpstr>
      <vt:lpstr>Switch Attack Categories</vt:lpstr>
      <vt:lpstr>Topic 6.2.2: CAM Table Attacks</vt:lpstr>
      <vt:lpstr>Basic Switch Operation</vt:lpstr>
      <vt:lpstr>CAM Table Operation Example</vt:lpstr>
      <vt:lpstr>CAM Table Attack</vt:lpstr>
      <vt:lpstr>CAM Table Attack</vt:lpstr>
      <vt:lpstr>CAM Table Attack Tools</vt:lpstr>
      <vt:lpstr>Topic 6.2.3: Mitigating CAM Table Attacks</vt:lpstr>
      <vt:lpstr>Countermeasure for CAM Table Attacks</vt:lpstr>
      <vt:lpstr>Port Security</vt:lpstr>
      <vt:lpstr>Enabling Port Security Options</vt:lpstr>
      <vt:lpstr>Port Security Violations</vt:lpstr>
      <vt:lpstr>Port Security Aging</vt:lpstr>
      <vt:lpstr>Port Security with IP Phones</vt:lpstr>
      <vt:lpstr>SNMP MAC Address Notification</vt:lpstr>
      <vt:lpstr>Topic 6.2.4: Mitigating VLAN Attacks</vt:lpstr>
      <vt:lpstr>VLAN Hopping Attacks</vt:lpstr>
      <vt:lpstr>VLAN Double-Tagging Attack</vt:lpstr>
      <vt:lpstr>Mitigating VLAN Hopping Attacks</vt:lpstr>
      <vt:lpstr>PVLAN Edge Feature</vt:lpstr>
      <vt:lpstr>Verifying Protected Ports</vt:lpstr>
      <vt:lpstr>Private VLANs</vt:lpstr>
      <vt:lpstr>Topic 6.2.5: Mitigating DHCP Attacks</vt:lpstr>
      <vt:lpstr>DHCP Spoofing Attack</vt:lpstr>
      <vt:lpstr>DHCP Starvation Attack</vt:lpstr>
      <vt:lpstr>DHCP Starvation Attack</vt:lpstr>
      <vt:lpstr>Mitigating VLAN Attacks</vt:lpstr>
      <vt:lpstr>Configuring DHCP Snooping</vt:lpstr>
      <vt:lpstr>Configuring DHCP Snooping Example</vt:lpstr>
      <vt:lpstr>Configuring DHCP Snooping Example</vt:lpstr>
      <vt:lpstr>Topic 6.2.6: Mitigating ARP Attacks</vt:lpstr>
      <vt:lpstr>ARP Spoofing and ARP Poisoning Attack</vt:lpstr>
      <vt:lpstr>Mitigating ARP Attacks</vt:lpstr>
      <vt:lpstr>Configuring Dynamic ARP Inspection</vt:lpstr>
      <vt:lpstr>Configuring DHCP Snooping Example</vt:lpstr>
      <vt:lpstr>Configuring DHCP Snooping Example</vt:lpstr>
      <vt:lpstr>Topic 6.2.7: Mitigating Address Spoofing Attacks</vt:lpstr>
      <vt:lpstr>Address Spoofing Attack</vt:lpstr>
      <vt:lpstr>Mitigating Address Spoofing Attacks</vt:lpstr>
      <vt:lpstr>Configuring IP Source Guard</vt:lpstr>
      <vt:lpstr>Topic 6.2.8: Spanning Tree Protocol</vt:lpstr>
      <vt:lpstr>Introduction to the Spanning Tree Protocol</vt:lpstr>
      <vt:lpstr>Various Implementations of STP</vt:lpstr>
      <vt:lpstr>STP Port Roles</vt:lpstr>
      <vt:lpstr>STP Root Bridge</vt:lpstr>
      <vt:lpstr>STP Path Cost</vt:lpstr>
      <vt:lpstr>802.1D BPDU Frame Format</vt:lpstr>
      <vt:lpstr>BPDU Propagation and Process</vt:lpstr>
      <vt:lpstr>Extended System ID</vt:lpstr>
      <vt:lpstr>Select the Root Bridge</vt:lpstr>
      <vt:lpstr>Topic 6.2.9: Mitigating STP Attacks</vt:lpstr>
      <vt:lpstr>STP Manipulation Attacks</vt:lpstr>
      <vt:lpstr>Mitigating STP Attacks</vt:lpstr>
      <vt:lpstr>Configuring PortFast</vt:lpstr>
      <vt:lpstr>Configuring BDPU Guard</vt:lpstr>
      <vt:lpstr>Configuring Root Guard</vt:lpstr>
      <vt:lpstr>Configuring Loop Guard</vt:lpstr>
      <vt:lpstr>Section 6.3: Summary</vt:lpstr>
      <vt:lpstr>PowerPoint Presentation</vt:lpstr>
      <vt:lpstr>Instructor Resources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Real, Relevant,  Surprising and Fresh: Cisco Brand</dc:title>
  <dc:creator>Melissa Gabriel</dc:creator>
  <cp:lastModifiedBy>lado</cp:lastModifiedBy>
  <cp:revision>145</cp:revision>
  <dcterms:created xsi:type="dcterms:W3CDTF">2012-10-09T16:58:47Z</dcterms:created>
  <dcterms:modified xsi:type="dcterms:W3CDTF">2019-04-17T04:14:36Z</dcterms:modified>
</cp:coreProperties>
</file>