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66"/>
  </p:notesMasterIdLst>
  <p:sldIdLst>
    <p:sldId id="444" r:id="rId2"/>
    <p:sldId id="316" r:id="rId3"/>
    <p:sldId id="312" r:id="rId4"/>
    <p:sldId id="384" r:id="rId5"/>
    <p:sldId id="318" r:id="rId6"/>
    <p:sldId id="319" r:id="rId7"/>
    <p:sldId id="428" r:id="rId8"/>
    <p:sldId id="321" r:id="rId9"/>
    <p:sldId id="320" r:id="rId10"/>
    <p:sldId id="397" r:id="rId11"/>
    <p:sldId id="398" r:id="rId12"/>
    <p:sldId id="385" r:id="rId13"/>
    <p:sldId id="322" r:id="rId14"/>
    <p:sldId id="323" r:id="rId15"/>
    <p:sldId id="400" r:id="rId16"/>
    <p:sldId id="324" r:id="rId17"/>
    <p:sldId id="325" r:id="rId18"/>
    <p:sldId id="401" r:id="rId19"/>
    <p:sldId id="402" r:id="rId20"/>
    <p:sldId id="386" r:id="rId21"/>
    <p:sldId id="403" r:id="rId22"/>
    <p:sldId id="404" r:id="rId23"/>
    <p:sldId id="405" r:id="rId24"/>
    <p:sldId id="329" r:id="rId25"/>
    <p:sldId id="406" r:id="rId26"/>
    <p:sldId id="407" r:id="rId27"/>
    <p:sldId id="408" r:id="rId28"/>
    <p:sldId id="387" r:id="rId29"/>
    <p:sldId id="409" r:id="rId30"/>
    <p:sldId id="410" r:id="rId31"/>
    <p:sldId id="411" r:id="rId32"/>
    <p:sldId id="413" r:id="rId33"/>
    <p:sldId id="414" r:id="rId34"/>
    <p:sldId id="335" r:id="rId35"/>
    <p:sldId id="415" r:id="rId36"/>
    <p:sldId id="416" r:id="rId37"/>
    <p:sldId id="417" r:id="rId38"/>
    <p:sldId id="432" r:id="rId39"/>
    <p:sldId id="418" r:id="rId40"/>
    <p:sldId id="419" r:id="rId41"/>
    <p:sldId id="388" r:id="rId42"/>
    <p:sldId id="420" r:id="rId43"/>
    <p:sldId id="433" r:id="rId44"/>
    <p:sldId id="434" r:id="rId45"/>
    <p:sldId id="421" r:id="rId46"/>
    <p:sldId id="435" r:id="rId47"/>
    <p:sldId id="423" r:id="rId48"/>
    <p:sldId id="436" r:id="rId49"/>
    <p:sldId id="437" r:id="rId50"/>
    <p:sldId id="422" r:id="rId51"/>
    <p:sldId id="438" r:id="rId52"/>
    <p:sldId id="426" r:id="rId53"/>
    <p:sldId id="424" r:id="rId54"/>
    <p:sldId id="439" r:id="rId55"/>
    <p:sldId id="326" r:id="rId56"/>
    <p:sldId id="440" r:id="rId57"/>
    <p:sldId id="441" r:id="rId58"/>
    <p:sldId id="425" r:id="rId59"/>
    <p:sldId id="427" r:id="rId60"/>
    <p:sldId id="431" r:id="rId61"/>
    <p:sldId id="442" r:id="rId62"/>
    <p:sldId id="383" r:id="rId63"/>
    <p:sldId id="303" r:id="rId64"/>
    <p:sldId id="443" r:id="rId6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153"/>
    <a:srgbClr val="8A8A8A"/>
    <a:srgbClr val="6B6B6B"/>
    <a:srgbClr val="264DAE"/>
    <a:srgbClr val="4ADAD7"/>
    <a:srgbClr val="90A3A6"/>
    <a:srgbClr val="EDDFF5"/>
    <a:srgbClr val="493B93"/>
    <a:srgbClr val="80808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9780" autoAdjust="0"/>
    <p:restoredTop sz="92497" autoAdjust="0"/>
  </p:normalViewPr>
  <p:slideViewPr>
    <p:cSldViewPr snapToGrid="0">
      <p:cViewPr varScale="1">
        <p:scale>
          <a:sx n="102" d="100"/>
          <a:sy n="102" d="100"/>
        </p:scale>
        <p:origin x="14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33006-993C-46CE-BE81-A42F2D8A6269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2CD79-D36A-4E01-AE1C-064887FE95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2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8.1.1.1 Introducing</a:t>
            </a:r>
            <a:r>
              <a:rPr lang="en-US" baseline="0" dirty="0"/>
              <a:t> VPNs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8.2.1.4 Authentication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8.2.1.4 Authentication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8.2.1.5</a:t>
            </a:r>
            <a:r>
              <a:rPr lang="en-US" sz="1200" baseline="0" dirty="0"/>
              <a:t> Secure Key Exchange</a:t>
            </a:r>
          </a:p>
          <a:p>
            <a:r>
              <a:rPr lang="en-US" sz="1200" baseline="0" dirty="0"/>
              <a:t>8.2.1.6 Activity – Identify the Components </a:t>
            </a:r>
            <a:r>
              <a:rPr lang="en-US" sz="1200" baseline="0" dirty="0" err="1"/>
              <a:t>fo</a:t>
            </a:r>
            <a:r>
              <a:rPr lang="en-US" sz="1200" baseline="0" dirty="0"/>
              <a:t> the IPsec Framework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8.2.2.1</a:t>
            </a:r>
            <a:r>
              <a:rPr lang="en-US" sz="1200" baseline="0" dirty="0"/>
              <a:t> IPsec Protocol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8.2.2.2</a:t>
            </a:r>
            <a:r>
              <a:rPr lang="en-US" sz="1200" baseline="0" dirty="0"/>
              <a:t> Authentication Header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8.2.2.2</a:t>
            </a:r>
            <a:r>
              <a:rPr lang="en-US" sz="1200" baseline="0" dirty="0"/>
              <a:t> Authentication Header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8.2.2.3</a:t>
            </a:r>
            <a:r>
              <a:rPr lang="en-US" baseline="0" dirty="0"/>
              <a:t> ESP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8.2.2.4</a:t>
            </a:r>
            <a:r>
              <a:rPr lang="en-US" baseline="0" dirty="0"/>
              <a:t> ESP Encrypts and Authenticates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8.2.2.5</a:t>
            </a:r>
            <a:r>
              <a:rPr lang="en-US" baseline="0" dirty="0"/>
              <a:t> Transport and Tunnel Modes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8.2.2.5</a:t>
            </a:r>
            <a:r>
              <a:rPr lang="en-US" baseline="0" dirty="0"/>
              <a:t> Transport and Tunnel Modes (Cont.)</a:t>
            </a:r>
          </a:p>
          <a:p>
            <a:r>
              <a:rPr lang="en-US" baseline="0" dirty="0"/>
              <a:t>8.2.2.6 Activity – Compare AH and ESP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8.1.1.2 </a:t>
            </a:r>
            <a:r>
              <a:rPr lang="en-US" sz="1200" dirty="0"/>
              <a:t>Layer 3 IPsec VPNs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8.2.3.1 The IKE Protocol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8.2.3.2 Phase</a:t>
            </a:r>
            <a:r>
              <a:rPr lang="en-US" baseline="0" dirty="0"/>
              <a:t> 1 and 2 Key Negotiation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8.2.3.3 Phase</a:t>
            </a:r>
            <a:r>
              <a:rPr lang="en-US" baseline="0" dirty="0"/>
              <a:t> 2: Negotiating </a:t>
            </a:r>
            <a:r>
              <a:rPr lang="en-US" baseline="0" dirty="0" err="1"/>
              <a:t>Sas</a:t>
            </a: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8.2.3.4</a:t>
            </a:r>
            <a:r>
              <a:rPr lang="en-US" baseline="0" dirty="0"/>
              <a:t> Video Tutorial – IKE Phase 1 and Phase 2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8.3.1.1 IPsec Negotiation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8.3.1.1 IPsec Negotiation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8.3.1.2 Site-to-Site IPsec</a:t>
            </a:r>
            <a:r>
              <a:rPr lang="en-US" baseline="0" dirty="0"/>
              <a:t> VPN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8.3.1.3 IPsec</a:t>
            </a:r>
            <a:r>
              <a:rPr lang="en-US" baseline="0" dirty="0"/>
              <a:t> VPN Configuration Tasks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8.3.1.4 Existing ACL Configurations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8.3.1.4 Existing ACL Configurations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8.3.1.5 Introduction to GRE Tunnels</a:t>
            </a:r>
          </a:p>
          <a:p>
            <a:r>
              <a:rPr lang="en-US" dirty="0"/>
              <a:t>8.3.1.6 Activity – Order the IPsec Negotiation 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8.1.2.1 Two Types of VPNs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8.3.2.1 </a:t>
            </a:r>
            <a:r>
              <a:rPr lang="en-US" sz="1200" dirty="0"/>
              <a:t>The Default ISAKMP Policies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8.3.2.2</a:t>
            </a:r>
            <a:r>
              <a:rPr lang="en-US" baseline="0" dirty="0"/>
              <a:t> Syntax to Configure a New ISAKMP Policy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8.3.2.3</a:t>
            </a:r>
            <a:r>
              <a:rPr lang="en-US" baseline="0" dirty="0"/>
              <a:t> XYZCORP ISAKMP Policy Configuration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8.3.2.4 </a:t>
            </a:r>
            <a:r>
              <a:rPr lang="en-US" sz="1200" dirty="0"/>
              <a:t>Configuring a Pre-Shared Key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8.3.2.4 </a:t>
            </a:r>
            <a:r>
              <a:rPr lang="en-US" sz="1200" dirty="0"/>
              <a:t>Configuring a Pre-shared Key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8.3.3.1 </a:t>
            </a:r>
            <a:r>
              <a:rPr lang="en-US" sz="1200" dirty="0"/>
              <a:t>Define</a:t>
            </a:r>
            <a:r>
              <a:rPr lang="en-US" sz="1200" baseline="0" dirty="0"/>
              <a:t> Interesting Traffic</a:t>
            </a: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8.3.3.1 </a:t>
            </a:r>
            <a:r>
              <a:rPr lang="en-US" sz="1200" dirty="0"/>
              <a:t>Define</a:t>
            </a:r>
            <a:r>
              <a:rPr lang="en-US" sz="1200" baseline="0" dirty="0"/>
              <a:t> Interesting Traffic (Cont.)</a:t>
            </a: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8.3.3.2</a:t>
            </a:r>
            <a:r>
              <a:rPr lang="en-US" baseline="0" dirty="0"/>
              <a:t> Configure IPsec Transform Set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8.3.3.2</a:t>
            </a:r>
            <a:r>
              <a:rPr lang="en-US" baseline="0" dirty="0"/>
              <a:t> Configure IPsec Transform Set (Cont.)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8.3.4.1</a:t>
            </a:r>
            <a:r>
              <a:rPr lang="en-US" baseline="0" dirty="0"/>
              <a:t> Syntax to Configure a Crypto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8.1.2.2</a:t>
            </a:r>
            <a:r>
              <a:rPr lang="en-US" baseline="0" dirty="0"/>
              <a:t> </a:t>
            </a:r>
            <a:r>
              <a:rPr lang="en-US" sz="1200" dirty="0"/>
              <a:t>Components of Remote-Access VPNs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8.3.4.1</a:t>
            </a:r>
            <a:r>
              <a:rPr lang="en-US" baseline="0" dirty="0"/>
              <a:t> Syntax to Configure a Crypto Map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8.3.4.2 </a:t>
            </a:r>
            <a:r>
              <a:rPr lang="en-US" sz="1200" dirty="0"/>
              <a:t>XYZCORP Crypto Map Configuration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8.3.4.2 </a:t>
            </a:r>
            <a:r>
              <a:rPr lang="en-US" sz="1200" dirty="0"/>
              <a:t>XYZCORP Crypto Map Configuration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8.3.4.3</a:t>
            </a:r>
            <a:r>
              <a:rPr lang="en-US" sz="1200" baseline="0" dirty="0"/>
              <a:t> Apply the Crypto Map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8.3.5.1 </a:t>
            </a:r>
            <a:r>
              <a:rPr lang="en-US" sz="1200" dirty="0"/>
              <a:t>Send Interesting Traffic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8.3.5.2 </a:t>
            </a:r>
            <a:r>
              <a:rPr lang="en-US" sz="1200" dirty="0"/>
              <a:t>Verify ISAKMP</a:t>
            </a:r>
            <a:r>
              <a:rPr lang="en-US" sz="1200" baseline="0" dirty="0"/>
              <a:t> and IPsec Tunnels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8.3.5.2 </a:t>
            </a:r>
            <a:r>
              <a:rPr lang="en-US" sz="1200" dirty="0"/>
              <a:t>Verify ISAKMP</a:t>
            </a:r>
            <a:r>
              <a:rPr lang="en-US" sz="1200" baseline="0" dirty="0"/>
              <a:t> and IPsec Tunnels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8.3.5.2 </a:t>
            </a:r>
            <a:r>
              <a:rPr lang="en-US" sz="1200" dirty="0"/>
              <a:t>Verify ISAKMP</a:t>
            </a:r>
            <a:r>
              <a:rPr lang="en-US" sz="1200" baseline="0" dirty="0"/>
              <a:t> and IPsec Tunnels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8.4.1.1 Video Demonstration – Site-to-Site IPsec VPN Configuration</a:t>
            </a:r>
          </a:p>
          <a:p>
            <a:r>
              <a:rPr lang="en-US" dirty="0"/>
              <a:t>8.4.1.2 Packet Tracer – Configure and Verify a Site-to-Site IPsec VPN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8.4.1.3 Lab – Configuring</a:t>
            </a:r>
            <a:r>
              <a:rPr lang="en-US" baseline="0" dirty="0"/>
              <a:t> a Site-to-Site VPN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8.4.1.4 Chapter 8: Implementing Virtual</a:t>
            </a:r>
            <a:r>
              <a:rPr lang="en-US" baseline="0" dirty="0"/>
              <a:t> Private Networks</a:t>
            </a: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1819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/>
              <a:t>https://www.netacad.com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8.1.2.3 </a:t>
            </a:r>
            <a:r>
              <a:rPr lang="en-US" sz="1200" dirty="0"/>
              <a:t>Components of Site-to-Site VPNs</a:t>
            </a:r>
          </a:p>
          <a:p>
            <a:r>
              <a:rPr lang="en-US" sz="1200" dirty="0"/>
              <a:t>8.1.2.4 Activity – Compare</a:t>
            </a:r>
            <a:r>
              <a:rPr lang="en-US" sz="1200" baseline="0" dirty="0"/>
              <a:t> Remote-Access and Site-to-Site VPNs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8.2.1.1 </a:t>
            </a:r>
            <a:r>
              <a:rPr lang="en-US"/>
              <a:t>IPsec</a:t>
            </a:r>
            <a:r>
              <a:rPr lang="en-US" baseline="0"/>
              <a:t>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8.2.1.2</a:t>
            </a:r>
            <a:r>
              <a:rPr lang="en-US" baseline="0" dirty="0"/>
              <a:t> Confidentiality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8.2.1.2</a:t>
            </a:r>
            <a:r>
              <a:rPr lang="en-US" baseline="0" dirty="0"/>
              <a:t> Confidentiality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8.2.1.3 Integrity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3657600" cy="384721"/>
          </a:xfr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Rounded Rectangle 9"/>
          <p:cNvSpPr/>
          <p:nvPr userDrawn="1"/>
        </p:nvSpPr>
        <p:spPr>
          <a:xfrm>
            <a:off x="4984231" y="1416140"/>
            <a:ext cx="3759720" cy="459903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47000">
                <a:schemeClr val="bg1"/>
              </a:gs>
              <a:gs pos="100000">
                <a:srgbClr val="EDDFF5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21224" y="1747683"/>
            <a:ext cx="3236976" cy="1900292"/>
          </a:xfrm>
        </p:spPr>
        <p:txBody>
          <a:bodyPr/>
          <a:lstStyle>
            <a:lvl1pPr marL="114300" indent="-114300">
              <a:buFontTx/>
              <a:buNone/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5310124" y="4876800"/>
            <a:ext cx="3044497" cy="326243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 flipH="1">
            <a:off x="4990141" y="1335313"/>
            <a:ext cx="1" cy="4760687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32592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301752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06400" indent="0">
              <a:buClr>
                <a:schemeClr val="accent5"/>
              </a:buClr>
              <a:buFontTx/>
              <a:buNone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06400" indent="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None/>
              <a:defRPr>
                <a:solidFill>
                  <a:schemeClr val="tx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818887" y="301752"/>
            <a:ext cx="3951308" cy="838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Two Column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Title Right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866900"/>
            <a:ext cx="2622550" cy="439102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866900"/>
            <a:ext cx="2593975" cy="4362450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275388" y="1866900"/>
            <a:ext cx="2633662" cy="433387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47902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82817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083084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rgbClr val="435153"/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>
                    <a:lumMod val="7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3776" y="5852160"/>
            <a:ext cx="8112126" cy="38417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236538" indent="-236538" algn="l" defTabSz="914400" rtl="0" eaLnBrk="1" latinLnBrk="0" hangingPunct="1">
              <a:lnSpc>
                <a:spcPts val="5200"/>
              </a:lnSpc>
              <a:spcBef>
                <a:spcPct val="20000"/>
              </a:spcBef>
              <a:buClr>
                <a:schemeClr val="tx1"/>
              </a:buClr>
              <a:buFont typeface="Arial" pitchFamily="34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“Format large quotes using this slide layout. Be sure to cite your source below.”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Format large quotes using this slide layout. Be sure to cite your source below.”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Source</a:t>
            </a:r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Telling Shared Experiences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777667"/>
            <a:ext cx="3895344" cy="5287676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marL="0" lvl="0" indent="0" algn="l" defTabSz="914400" rtl="0" eaLnBrk="1" latinLnBrk="0" hangingPunct="1">
              <a:lnSpc>
                <a:spcPts val="2400"/>
              </a:lnSpc>
              <a:spcBef>
                <a:spcPts val="0"/>
              </a:spcBef>
              <a:buClr>
                <a:srgbClr val="435153"/>
              </a:buClr>
              <a:buFont typeface="Arial" pitchFamily="34" charset="0"/>
              <a:buNone/>
            </a:pPr>
            <a:r>
              <a:rPr lang="en-US" dirty="0"/>
              <a:t>Tell your story here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2" y="4464066"/>
            <a:ext cx="3657600" cy="384721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7047723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493B93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Demo Title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891875" y="795528"/>
            <a:ext cx="534924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91874" y="4794352"/>
            <a:ext cx="5347552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795528"/>
            <a:ext cx="5329238" cy="400507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4873438"/>
            <a:ext cx="5074070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38328" y="310896"/>
            <a:ext cx="3273552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310896"/>
            <a:ext cx="3273552" cy="2459736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3429000"/>
            <a:ext cx="7009298" cy="142192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992624" y="859536"/>
            <a:ext cx="3630168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859536"/>
            <a:ext cx="3630168" cy="502920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728972"/>
            <a:ext cx="4349918" cy="1089529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3668713" y="311149"/>
            <a:ext cx="326813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89" y="311149"/>
            <a:ext cx="326786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34963" y="311149"/>
            <a:ext cx="3258612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4" y="311149"/>
            <a:ext cx="327275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011988" y="311149"/>
            <a:ext cx="1806574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8" y="311149"/>
            <a:ext cx="1806573" cy="1308101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34963" y="3028951"/>
            <a:ext cx="250196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3028951"/>
            <a:ext cx="2516104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911476" y="3028951"/>
            <a:ext cx="4025374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3028951"/>
            <a:ext cx="4028516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011988" y="1683657"/>
            <a:ext cx="1806574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8" y="1676400"/>
            <a:ext cx="1806573" cy="344941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011988" y="5182960"/>
            <a:ext cx="1806574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8" y="5182960"/>
            <a:ext cx="1806573" cy="1304925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39924"/>
            <a:ext cx="8474869" cy="6054185"/>
          </a:xfrm>
          <a:ln>
            <a:solidFill>
              <a:srgbClr val="FFFFFF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Photo placeholder</a:t>
            </a: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91440"/>
            <a:ext cx="9326880" cy="704088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/>
              <a:t>Full bleed image placeholder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42616" y="777240"/>
            <a:ext cx="5897880" cy="4425696"/>
          </a:xfrm>
          <a:solidFill>
            <a:srgbClr val="000000"/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148" y="6042098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361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0728" cy="384175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</a:t>
            </a:r>
            <a:br>
              <a:rPr lang="en-US" dirty="0"/>
            </a:br>
            <a:r>
              <a:rPr lang="en-US" dirty="0"/>
              <a:t>Title Goes Here</a:t>
            </a:r>
          </a:p>
        </p:txBody>
      </p:sp>
      <p:pic>
        <p:nvPicPr>
          <p:cNvPr id="51" name="Picture 4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53" y="325971"/>
            <a:ext cx="2920207" cy="48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2" y="4862154"/>
            <a:ext cx="8110728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1" y="5231003"/>
            <a:ext cx="8110728" cy="297004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4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blu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" name="Freeform 6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</a:t>
            </a:r>
            <a:br>
              <a:rPr lang="en-US" dirty="0"/>
            </a:br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47793137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712451"/>
            <a:ext cx="8477250" cy="1828800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Segue Title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696378"/>
            <a:ext cx="8477250" cy="1844873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Segue Title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571527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 Seg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Segue Title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243975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1344168"/>
            <a:ext cx="8577072" cy="4965192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5548096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29702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/>
              <a:t>Slide 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2" y="1339745"/>
            <a:ext cx="8577072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Cisco Public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30" r:id="rId2"/>
    <p:sldLayoutId id="2147483929" r:id="rId3"/>
    <p:sldLayoutId id="2147483937" r:id="rId4"/>
    <p:sldLayoutId id="2147483900" r:id="rId5"/>
    <p:sldLayoutId id="2147483931" r:id="rId6"/>
    <p:sldLayoutId id="2147483932" r:id="rId7"/>
    <p:sldLayoutId id="2147483933" r:id="rId8"/>
    <p:sldLayoutId id="2147483902" r:id="rId9"/>
    <p:sldLayoutId id="2147483903" r:id="rId10"/>
    <p:sldLayoutId id="2147483935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  <p:sldLayoutId id="2147483913" r:id="rId18"/>
    <p:sldLayoutId id="2147483911" r:id="rId19"/>
    <p:sldLayoutId id="2147483912" r:id="rId20"/>
    <p:sldLayoutId id="2147483914" r:id="rId21"/>
    <p:sldLayoutId id="2147483915" r:id="rId22"/>
    <p:sldLayoutId id="2147483916" r:id="rId23"/>
    <p:sldLayoutId id="2147483917" r:id="rId24"/>
    <p:sldLayoutId id="2147483918" r:id="rId25"/>
    <p:sldLayoutId id="2147483919" r:id="rId26"/>
    <p:sldLayoutId id="2147483921" r:id="rId27"/>
    <p:sldLayoutId id="2147483922" r:id="rId28"/>
    <p:sldLayoutId id="2147483936" r:id="rId29"/>
    <p:sldLayoutId id="2147483923" r:id="rId30"/>
    <p:sldLayoutId id="2147483924" r:id="rId31"/>
    <p:sldLayoutId id="2147483925" r:id="rId32"/>
    <p:sldLayoutId id="2147483926" r:id="rId33"/>
    <p:sldLayoutId id="2147483927" r:id="rId34"/>
  </p:sldLayoutIdLst>
  <p:transition>
    <p:wipe dir="r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0" lang="en-US" sz="3600" b="0" i="0" u="none" strike="noStrike" kern="1200" cap="none" spc="0" normalizeH="0" baseline="0" dirty="0">
          <a:ln>
            <a:noFill/>
          </a:ln>
          <a:gradFill flip="none" rotWithShape="1">
            <a:gsLst>
              <a:gs pos="16000">
                <a:schemeClr val="tx2"/>
              </a:gs>
              <a:gs pos="100000">
                <a:srgbClr val="28A7DF"/>
              </a:gs>
            </a:gsLst>
            <a:lin ang="1800000" scaled="0"/>
            <a:tileRect/>
          </a:gradFill>
          <a:effectLst/>
          <a:uLnTx/>
          <a:uFillTx/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rgbClr val="493B93"/>
        </a:buClr>
        <a:buSzPct val="90000"/>
        <a:buFont typeface="Arial" pitchFamily="34" charset="0"/>
        <a:buChar char="•"/>
        <a:tabLst/>
        <a:defRPr lang="en-US" sz="2200" kern="1200" dirty="0" smtClean="0">
          <a:solidFill>
            <a:srgbClr val="435153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435153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435153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435153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435153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382" y="4130691"/>
            <a:ext cx="3657600" cy="618631"/>
          </a:xfrm>
        </p:spPr>
        <p:txBody>
          <a:bodyPr/>
          <a:lstStyle/>
          <a:p>
            <a:pPr algn="l" rtl="0"/>
            <a:r>
              <a:rPr lang="ru-RU" sz="1800" b="0" i="0" u="none" baseline="0" dirty="0"/>
              <a:t>CCNA Security v2.0</a:t>
            </a:r>
            <a:r>
              <a:rPr lang="ka-GE" sz="1800" b="0" i="0" u="none" baseline="0" dirty="0"/>
              <a:t>-ის მიხედვით</a:t>
            </a:r>
            <a:endParaRPr lang="ru-RU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075" y="1669603"/>
            <a:ext cx="8633849" cy="957621"/>
          </a:xfrm>
        </p:spPr>
        <p:txBody>
          <a:bodyPr/>
          <a:lstStyle/>
          <a:p>
            <a:br>
              <a:rPr lang="ru-RU" sz="3200" dirty="0"/>
            </a:br>
            <a:r>
              <a:rPr lang="en-US" sz="3200" dirty="0"/>
              <a:t>Implementing Virtual Private Networks</a:t>
            </a:r>
            <a:endParaRPr lang="ru-RU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6383" y="4862154"/>
            <a:ext cx="3657600" cy="326243"/>
          </a:xfrm>
        </p:spPr>
        <p:txBody>
          <a:bodyPr/>
          <a:lstStyle/>
          <a:p>
            <a:r>
              <a:rPr lang="ka-GE" sz="1600" dirty="0"/>
              <a:t>ვლადიმერ ადამია</a:t>
            </a:r>
            <a:endParaRPr lang="ru-RU" sz="1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36382" y="5231003"/>
            <a:ext cx="3657600" cy="267766"/>
          </a:xfrm>
        </p:spPr>
        <p:txBody>
          <a:bodyPr/>
          <a:lstStyle/>
          <a:p>
            <a:r>
              <a:rPr lang="ka-GE" sz="1200" dirty="0"/>
              <a:t>გორი, 2019 წელი</a:t>
            </a:r>
            <a:endParaRPr lang="ru-RU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8555A1-6200-4FDB-98C9-0B89B98C3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282" y="310994"/>
            <a:ext cx="1143000" cy="10382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Components of Site-to-Site VPNs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42" y="1943099"/>
            <a:ext cx="8392716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09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1393" y="2174124"/>
            <a:ext cx="8112125" cy="696192"/>
          </a:xfrm>
        </p:spPr>
        <p:txBody>
          <a:bodyPr/>
          <a:lstStyle/>
          <a:p>
            <a:r>
              <a:rPr lang="en-US" sz="4000" dirty="0"/>
              <a:t>Section 8.2:</a:t>
            </a:r>
            <a:br>
              <a:rPr lang="en-US" sz="4000" dirty="0"/>
            </a:br>
            <a:r>
              <a:rPr lang="en-US" sz="4000" dirty="0"/>
              <a:t>IPsec VPN Components and Operation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19100" y="3119628"/>
            <a:ext cx="8577072" cy="20238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Upon completion of this section, you should be able to:</a:t>
            </a:r>
          </a:p>
          <a:p>
            <a:r>
              <a:rPr lang="en-US" sz="1800" dirty="0"/>
              <a:t>Describe the IPsec protocol and its basic functions.</a:t>
            </a:r>
          </a:p>
          <a:p>
            <a:r>
              <a:rPr lang="en-US" sz="1800" dirty="0"/>
              <a:t>Compare AH and ESP protocols.</a:t>
            </a:r>
          </a:p>
          <a:p>
            <a:r>
              <a:rPr lang="en-US" sz="1800" dirty="0"/>
              <a:t>Describe the IKE protocol.</a:t>
            </a:r>
          </a:p>
        </p:txBody>
      </p:sp>
    </p:spTree>
    <p:extLst>
      <p:ext uri="{BB962C8B-B14F-4D97-AF65-F5344CB8AC3E}">
        <p14:creationId xmlns:p14="http://schemas.microsoft.com/office/powerpoint/2010/main" val="350465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8.2.1:</a:t>
            </a:r>
            <a:br>
              <a:rPr lang="en-US" sz="2800" dirty="0"/>
            </a:br>
            <a:r>
              <a:rPr lang="en-US" sz="2800" dirty="0"/>
              <a:t>Introducing IPsec</a:t>
            </a:r>
          </a:p>
        </p:txBody>
      </p:sp>
    </p:spTree>
    <p:extLst>
      <p:ext uri="{BB962C8B-B14F-4D97-AF65-F5344CB8AC3E}">
        <p14:creationId xmlns:p14="http://schemas.microsoft.com/office/powerpoint/2010/main" val="104652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IPsec Technologies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09789"/>
            <a:ext cx="5264150" cy="4167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550" y="2119743"/>
            <a:ext cx="3234442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>
          <a:xfrm>
            <a:off x="5670550" y="1381506"/>
            <a:ext cx="3368674" cy="6572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IPsec Implementation Examples</a:t>
            </a:r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250825" y="1638300"/>
            <a:ext cx="5264150" cy="4004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IPsec Framework</a:t>
            </a:r>
          </a:p>
        </p:txBody>
      </p:sp>
    </p:spTree>
    <p:extLst>
      <p:ext uri="{BB962C8B-B14F-4D97-AF65-F5344CB8AC3E}">
        <p14:creationId xmlns:p14="http://schemas.microsoft.com/office/powerpoint/2010/main" val="85273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Confidentiality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27" y="1489075"/>
            <a:ext cx="7648547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6"/>
          <p:cNvSpPr txBox="1">
            <a:spLocks/>
          </p:cNvSpPr>
          <p:nvPr/>
        </p:nvSpPr>
        <p:spPr>
          <a:xfrm>
            <a:off x="259080" y="1034923"/>
            <a:ext cx="3931920" cy="4351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Confidentiality with Encryption:</a:t>
            </a:r>
          </a:p>
        </p:txBody>
      </p:sp>
    </p:spTree>
    <p:extLst>
      <p:ext uri="{BB962C8B-B14F-4D97-AF65-F5344CB8AC3E}">
        <p14:creationId xmlns:p14="http://schemas.microsoft.com/office/powerpoint/2010/main" val="124332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Confidentiality (Cont.)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259080" y="1034923"/>
            <a:ext cx="3931920" cy="4351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Encryption Algorithms: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685" y="1470025"/>
            <a:ext cx="6150630" cy="475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1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Integrity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259080" y="1034923"/>
            <a:ext cx="3931920" cy="4351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Hash Algorithms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" y="1470025"/>
            <a:ext cx="7023259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388" y="3509963"/>
            <a:ext cx="3414712" cy="2724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6"/>
          <p:cNvSpPr txBox="1">
            <a:spLocks/>
          </p:cNvSpPr>
          <p:nvPr/>
        </p:nvSpPr>
        <p:spPr>
          <a:xfrm>
            <a:off x="1430655" y="4639010"/>
            <a:ext cx="3465195" cy="4351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Security of Hash Algorithms</a:t>
            </a:r>
          </a:p>
        </p:txBody>
      </p:sp>
    </p:spTree>
    <p:extLst>
      <p:ext uri="{BB962C8B-B14F-4D97-AF65-F5344CB8AC3E}">
        <p14:creationId xmlns:p14="http://schemas.microsoft.com/office/powerpoint/2010/main" val="427312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Authentication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821555" y="1647444"/>
            <a:ext cx="3531870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Peer Authentication Methods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2" y="1364043"/>
            <a:ext cx="442802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75" y="3001169"/>
            <a:ext cx="6616700" cy="327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>
          <a:xfrm>
            <a:off x="990600" y="4172331"/>
            <a:ext cx="769938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PSK</a:t>
            </a:r>
          </a:p>
        </p:txBody>
      </p:sp>
    </p:spTree>
    <p:extLst>
      <p:ext uri="{BB962C8B-B14F-4D97-AF65-F5344CB8AC3E}">
        <p14:creationId xmlns:p14="http://schemas.microsoft.com/office/powerpoint/2010/main" val="200055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Authentication (Cont.)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220980" y="1002713"/>
            <a:ext cx="3531870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RSA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834" y="1460675"/>
            <a:ext cx="7222332" cy="4802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618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Secure Key Exchange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220980" y="1002713"/>
            <a:ext cx="3531870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err="1"/>
              <a:t>Diffie</a:t>
            </a:r>
            <a:r>
              <a:rPr lang="en-US" sz="2000" dirty="0"/>
              <a:t>-Hellman Key Exchange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08" y="1470200"/>
            <a:ext cx="8004784" cy="477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813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Chapter Outline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8.0 Introduction</a:t>
            </a:r>
          </a:p>
          <a:p>
            <a:r>
              <a:rPr lang="en-US" dirty="0">
                <a:solidFill>
                  <a:schemeClr val="tx2"/>
                </a:solidFill>
              </a:rPr>
              <a:t>8.1 VPNs</a:t>
            </a:r>
          </a:p>
          <a:p>
            <a:r>
              <a:rPr lang="en-US" dirty="0">
                <a:solidFill>
                  <a:schemeClr val="tx2"/>
                </a:solidFill>
              </a:rPr>
              <a:t>8.2 IPsec VPN Components and Operations</a:t>
            </a:r>
          </a:p>
          <a:p>
            <a:r>
              <a:rPr lang="en-US" dirty="0">
                <a:solidFill>
                  <a:schemeClr val="tx2"/>
                </a:solidFill>
              </a:rPr>
              <a:t>8.3 Implementing Site-to-Site IPsec VPNs with CLI</a:t>
            </a:r>
          </a:p>
          <a:p>
            <a:r>
              <a:rPr lang="en-US" dirty="0">
                <a:solidFill>
                  <a:schemeClr val="tx2"/>
                </a:solidFill>
              </a:rPr>
              <a:t>8.4 Summary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42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8.2.2:</a:t>
            </a:r>
            <a:br>
              <a:rPr lang="en-US" sz="2800" dirty="0"/>
            </a:br>
            <a:r>
              <a:rPr lang="en-US" sz="2800" dirty="0"/>
              <a:t>IPsec Protocols</a:t>
            </a:r>
          </a:p>
        </p:txBody>
      </p:sp>
    </p:spTree>
    <p:extLst>
      <p:ext uri="{BB962C8B-B14F-4D97-AF65-F5344CB8AC3E}">
        <p14:creationId xmlns:p14="http://schemas.microsoft.com/office/powerpoint/2010/main" val="135547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IPsec Protocol Overview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3" y="1181100"/>
            <a:ext cx="6175375" cy="494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89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Authentication Header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1510808"/>
            <a:ext cx="5162551" cy="4691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6"/>
          <p:cNvSpPr txBox="1">
            <a:spLocks/>
          </p:cNvSpPr>
          <p:nvPr/>
        </p:nvSpPr>
        <p:spPr>
          <a:xfrm>
            <a:off x="220980" y="1002713"/>
            <a:ext cx="3531870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AH Protocols</a:t>
            </a:r>
          </a:p>
        </p:txBody>
      </p:sp>
    </p:spTree>
    <p:extLst>
      <p:ext uri="{BB962C8B-B14F-4D97-AF65-F5344CB8AC3E}">
        <p14:creationId xmlns:p14="http://schemas.microsoft.com/office/powerpoint/2010/main" val="343985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Authentication Header (Cont.)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107179" y="1259888"/>
            <a:ext cx="4246245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Router Creates Hash and Transmits to Peer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44" y="1111251"/>
            <a:ext cx="3504733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530" y="2416176"/>
            <a:ext cx="3165439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6"/>
          <p:cNvSpPr txBox="1">
            <a:spLocks/>
          </p:cNvSpPr>
          <p:nvPr/>
        </p:nvSpPr>
        <p:spPr>
          <a:xfrm>
            <a:off x="500044" y="5441363"/>
            <a:ext cx="4467224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Peer Router Compares Recomputed Hash to Received Hash</a:t>
            </a:r>
          </a:p>
        </p:txBody>
      </p:sp>
    </p:spTree>
    <p:extLst>
      <p:ext uri="{BB962C8B-B14F-4D97-AF65-F5344CB8AC3E}">
        <p14:creationId xmlns:p14="http://schemas.microsoft.com/office/powerpoint/2010/main" val="101859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ESP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942" y="1211263"/>
            <a:ext cx="5822117" cy="488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735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ESP Encrypts and Authenticates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35" y="1395413"/>
            <a:ext cx="8319530" cy="472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28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Transport and Tunnel Modes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27" y="2042670"/>
            <a:ext cx="8440147" cy="398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6"/>
          <p:cNvSpPr txBox="1">
            <a:spLocks/>
          </p:cNvSpPr>
          <p:nvPr/>
        </p:nvSpPr>
        <p:spPr>
          <a:xfrm>
            <a:off x="351925" y="1352312"/>
            <a:ext cx="4122103" cy="400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Apply ESP and AH in Two Modes</a:t>
            </a:r>
          </a:p>
        </p:txBody>
      </p:sp>
    </p:spTree>
    <p:extLst>
      <p:ext uri="{BB962C8B-B14F-4D97-AF65-F5344CB8AC3E}">
        <p14:creationId xmlns:p14="http://schemas.microsoft.com/office/powerpoint/2010/main" val="79446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Transport and Tunnel Modes (Cont.)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980" y="1934072"/>
            <a:ext cx="6548041" cy="43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6"/>
          <p:cNvSpPr txBox="1">
            <a:spLocks/>
          </p:cNvSpPr>
          <p:nvPr/>
        </p:nvSpPr>
        <p:spPr>
          <a:xfrm>
            <a:off x="339362" y="1245748"/>
            <a:ext cx="2795724" cy="400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ESP Tunnel Mode</a:t>
            </a:r>
          </a:p>
        </p:txBody>
      </p:sp>
    </p:spTree>
    <p:extLst>
      <p:ext uri="{BB962C8B-B14F-4D97-AF65-F5344CB8AC3E}">
        <p14:creationId xmlns:p14="http://schemas.microsoft.com/office/powerpoint/2010/main" val="359594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8.2.3:</a:t>
            </a:r>
            <a:br>
              <a:rPr lang="en-US" sz="2800" dirty="0"/>
            </a:br>
            <a:r>
              <a:rPr lang="en-US" sz="2800" dirty="0"/>
              <a:t>Internet Key Exchange</a:t>
            </a:r>
          </a:p>
        </p:txBody>
      </p:sp>
    </p:spTree>
    <p:extLst>
      <p:ext uri="{BB962C8B-B14F-4D97-AF65-F5344CB8AC3E}">
        <p14:creationId xmlns:p14="http://schemas.microsoft.com/office/powerpoint/2010/main" val="201056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The IKE Protocol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769" y="1330325"/>
            <a:ext cx="6748462" cy="4945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345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1393" y="2174124"/>
            <a:ext cx="8112125" cy="696192"/>
          </a:xfrm>
        </p:spPr>
        <p:txBody>
          <a:bodyPr/>
          <a:lstStyle/>
          <a:p>
            <a:r>
              <a:rPr lang="en-US" sz="4000" dirty="0"/>
              <a:t>Section 8.1:</a:t>
            </a:r>
            <a:br>
              <a:rPr lang="en-US" sz="4000" dirty="0"/>
            </a:br>
            <a:r>
              <a:rPr lang="en-US" sz="4000" dirty="0"/>
              <a:t>VPNs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19100" y="3119628"/>
            <a:ext cx="8577072" cy="20238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Upon completion of this section, you should be able to:</a:t>
            </a:r>
          </a:p>
          <a:p>
            <a:r>
              <a:rPr lang="en-US" sz="1800" dirty="0"/>
              <a:t>Describe VPNs and their benefits.</a:t>
            </a:r>
          </a:p>
          <a:p>
            <a:r>
              <a:rPr lang="en-US" sz="1800" dirty="0"/>
              <a:t>Compare site-to-site and remote-access VPNs.</a:t>
            </a:r>
          </a:p>
        </p:txBody>
      </p:sp>
    </p:spTree>
    <p:extLst>
      <p:ext uri="{BB962C8B-B14F-4D97-AF65-F5344CB8AC3E}">
        <p14:creationId xmlns:p14="http://schemas.microsoft.com/office/powerpoint/2010/main" val="307607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Phase 1 and 2 Key Negotiation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" y="1209675"/>
            <a:ext cx="7643812" cy="5000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19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Phase 2: Negotiating SAs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69" y="2393950"/>
            <a:ext cx="8291862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908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1393" y="2174124"/>
            <a:ext cx="8112125" cy="696192"/>
          </a:xfrm>
        </p:spPr>
        <p:txBody>
          <a:bodyPr/>
          <a:lstStyle/>
          <a:p>
            <a:r>
              <a:rPr lang="en-US" sz="4000" dirty="0"/>
              <a:t>Section 8.3:</a:t>
            </a:r>
            <a:br>
              <a:rPr lang="en-US" sz="4000" dirty="0"/>
            </a:br>
            <a:r>
              <a:rPr lang="en-US" sz="4000" dirty="0"/>
              <a:t>Implementing Site-to-Site IPsec VPNs with CLI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19100" y="3119628"/>
            <a:ext cx="8577072" cy="20238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Upon completion of this section, you should be able to:</a:t>
            </a:r>
          </a:p>
          <a:p>
            <a:r>
              <a:rPr lang="en-US" sz="1800" dirty="0"/>
              <a:t>Describe IPsec negotiation and the five steps of IPsec configuration.</a:t>
            </a:r>
          </a:p>
          <a:p>
            <a:r>
              <a:rPr lang="en-US" sz="1800" dirty="0"/>
              <a:t>Configure the ISAKMP policy.</a:t>
            </a:r>
          </a:p>
          <a:p>
            <a:r>
              <a:rPr lang="en-US" sz="1800" dirty="0"/>
              <a:t>Configure the IPsec policy.</a:t>
            </a:r>
          </a:p>
          <a:p>
            <a:r>
              <a:rPr lang="en-US" sz="1800" dirty="0"/>
              <a:t>Configure and apply a crypto map.</a:t>
            </a:r>
          </a:p>
          <a:p>
            <a:r>
              <a:rPr lang="en-US" sz="1800" dirty="0"/>
              <a:t>Verify the IPsec VPN.</a:t>
            </a:r>
          </a:p>
        </p:txBody>
      </p:sp>
    </p:spTree>
    <p:extLst>
      <p:ext uri="{BB962C8B-B14F-4D97-AF65-F5344CB8AC3E}">
        <p14:creationId xmlns:p14="http://schemas.microsoft.com/office/powerpoint/2010/main" val="117516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8.3.1:</a:t>
            </a:r>
            <a:br>
              <a:rPr lang="en-US" sz="2800" dirty="0"/>
            </a:br>
            <a:r>
              <a:rPr lang="en-US" sz="2800" dirty="0"/>
              <a:t>Configuring a Site-to-Site IPsec VPN</a:t>
            </a:r>
          </a:p>
        </p:txBody>
      </p:sp>
    </p:spTree>
    <p:extLst>
      <p:ext uri="{BB962C8B-B14F-4D97-AF65-F5344CB8AC3E}">
        <p14:creationId xmlns:p14="http://schemas.microsoft.com/office/powerpoint/2010/main" val="361215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IPsec Negotiation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384300"/>
            <a:ext cx="5014913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260" y="2882518"/>
            <a:ext cx="4999037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4743450"/>
            <a:ext cx="50069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106679" y="2913411"/>
            <a:ext cx="3329941" cy="4484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IPsec VPN Negotiation: Step 2 - R1 and R2 negotiate an IKE Phase 1 session.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5621654" y="1472342"/>
            <a:ext cx="3278506" cy="4484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IPsec VPN Negotiation: Step 1 - Host A sends interesting traffic to Host B.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725805" y="4770692"/>
            <a:ext cx="2865120" cy="4484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IPsec VPN Negotiation: Step 3 - R1 and R2 negotiate an IKE Phase 2 session.</a:t>
            </a:r>
          </a:p>
        </p:txBody>
      </p:sp>
    </p:spTree>
    <p:extLst>
      <p:ext uri="{BB962C8B-B14F-4D97-AF65-F5344CB8AC3E}">
        <p14:creationId xmlns:p14="http://schemas.microsoft.com/office/powerpoint/2010/main" val="63219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IPsec Negotiation (Cont.)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5621654" y="2236246"/>
            <a:ext cx="3408046" cy="4484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IPsec VPN Negotiation: Step 4 - Information is exchanged via IPsec tunnel.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278130" y="3956461"/>
            <a:ext cx="2865120" cy="4484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IPsec VPN Negotiation: Step 5 - The IPsec tunnel is terminated.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64543"/>
            <a:ext cx="50292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675" y="3864768"/>
            <a:ext cx="4991100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45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Site-to-Site IPsec VPN Topology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21" y="2644775"/>
            <a:ext cx="8331359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815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IPsec VPN Configuration Tasks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19" y="1251045"/>
            <a:ext cx="7969762" cy="169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875221"/>
              </p:ext>
            </p:extLst>
          </p:nvPr>
        </p:nvGraphicFramePr>
        <p:xfrm>
          <a:off x="255270" y="3530600"/>
          <a:ext cx="863346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4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9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500" dirty="0"/>
                        <a:t>XYZCORP</a:t>
                      </a:r>
                      <a:r>
                        <a:rPr lang="en-US" sz="1500" baseline="0" dirty="0"/>
                        <a:t> </a:t>
                      </a:r>
                      <a:r>
                        <a:rPr lang="en-US" sz="1500" dirty="0"/>
                        <a:t>Security 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Configuration Tasks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35153"/>
                          </a:solidFill>
                        </a:rPr>
                        <a:t>Encrypt</a:t>
                      </a:r>
                      <a:r>
                        <a:rPr lang="en-US" sz="1500" baseline="0" dirty="0">
                          <a:solidFill>
                            <a:srgbClr val="435153"/>
                          </a:solidFill>
                        </a:rPr>
                        <a:t> traffic with AES 256 and SHA</a:t>
                      </a:r>
                      <a:endParaRPr lang="en-US" sz="1500" dirty="0">
                        <a:solidFill>
                          <a:srgbClr val="43515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35153"/>
                          </a:solidFill>
                        </a:rPr>
                        <a:t>1. Configure the ISAKMP policy for IKE Phase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35153"/>
                          </a:solidFill>
                        </a:rPr>
                        <a:t>Authentication with PSK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solidFill>
                            <a:srgbClr val="435153"/>
                          </a:solidFill>
                        </a:rPr>
                        <a:t>2. Configure the IPsec policy for IKE Phase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35153"/>
                          </a:solidFill>
                        </a:rPr>
                        <a:t>Exchange keys with group 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35153"/>
                          </a:solidFill>
                        </a:rPr>
                        <a:t>3. Configure the crypto map for IPsec policy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35153"/>
                          </a:solidFill>
                        </a:rPr>
                        <a:t>ISAKMP tunnel lifetime</a:t>
                      </a:r>
                      <a:r>
                        <a:rPr lang="en-US" sz="1500" baseline="0" dirty="0">
                          <a:solidFill>
                            <a:srgbClr val="435153"/>
                          </a:solidFill>
                        </a:rPr>
                        <a:t> is 1 hour</a:t>
                      </a:r>
                      <a:endParaRPr lang="en-US" sz="1500" dirty="0">
                        <a:solidFill>
                          <a:srgbClr val="43515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35153"/>
                          </a:solidFill>
                        </a:rPr>
                        <a:t>4. Apply the IPsec policy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35153"/>
                          </a:solidFill>
                        </a:rPr>
                        <a:t>IPsec tunnel uses ESP with a 15-min. lifetime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solidFill>
                            <a:srgbClr val="435153"/>
                          </a:solidFill>
                        </a:rPr>
                        <a:t>5. Verify the IPsec tunnel is operational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288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Existing ACL Configurations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7" y="2005035"/>
            <a:ext cx="6228669" cy="355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6"/>
          <p:cNvSpPr txBox="1">
            <a:spLocks/>
          </p:cNvSpPr>
          <p:nvPr/>
        </p:nvSpPr>
        <p:spPr>
          <a:xfrm>
            <a:off x="6678930" y="3469123"/>
            <a:ext cx="2388870" cy="4484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ACL Syntax for IPsec Traffic</a:t>
            </a:r>
          </a:p>
        </p:txBody>
      </p:sp>
    </p:spTree>
    <p:extLst>
      <p:ext uri="{BB962C8B-B14F-4D97-AF65-F5344CB8AC3E}">
        <p14:creationId xmlns:p14="http://schemas.microsoft.com/office/powerpoint/2010/main" val="36133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Existing ACL Configurations (Cont.)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24925" y="1442942"/>
            <a:ext cx="6171817" cy="4484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Permitting Traffic for IPsec Negotiations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63" y="2039436"/>
            <a:ext cx="7880874" cy="4198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55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8.1.1:</a:t>
            </a:r>
            <a:br>
              <a:rPr lang="en-US" sz="2800" dirty="0"/>
            </a:br>
            <a:r>
              <a:rPr lang="en-US" sz="2800" dirty="0"/>
              <a:t>VPN Overview</a:t>
            </a:r>
          </a:p>
        </p:txBody>
      </p:sp>
    </p:spTree>
    <p:extLst>
      <p:ext uri="{BB962C8B-B14F-4D97-AF65-F5344CB8AC3E}">
        <p14:creationId xmlns:p14="http://schemas.microsoft.com/office/powerpoint/2010/main" val="256029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Introduction to GRE Tunnels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664" y="1296988"/>
            <a:ext cx="6846672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79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8.3.2:</a:t>
            </a:r>
            <a:br>
              <a:rPr lang="en-US" sz="2800" dirty="0"/>
            </a:br>
            <a:r>
              <a:rPr lang="en-US" sz="2800" dirty="0"/>
              <a:t>ISAKMP Policy</a:t>
            </a:r>
          </a:p>
        </p:txBody>
      </p:sp>
    </p:spTree>
    <p:extLst>
      <p:ext uri="{BB962C8B-B14F-4D97-AF65-F5344CB8AC3E}">
        <p14:creationId xmlns:p14="http://schemas.microsoft.com/office/powerpoint/2010/main" val="241089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The Default ISAKMP Policies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18" y="1132795"/>
            <a:ext cx="7650565" cy="513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63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Syntax to Configure a New ISAKMP Policy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97" y="1371828"/>
            <a:ext cx="7917206" cy="4876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23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XYZCORP ISAKMP Policy Configuration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94" y="1382486"/>
            <a:ext cx="7059613" cy="481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94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Configuring a Pre-Shared Key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11" y="2623230"/>
            <a:ext cx="8652779" cy="2743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169703" y="1813446"/>
            <a:ext cx="7383621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crypto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isakmp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key </a:t>
            </a:r>
            <a:r>
              <a:rPr lang="en-US" sz="2000" dirty="0"/>
              <a:t>Command</a:t>
            </a:r>
          </a:p>
        </p:txBody>
      </p:sp>
    </p:spTree>
    <p:extLst>
      <p:ext uri="{BB962C8B-B14F-4D97-AF65-F5344CB8AC3E}">
        <p14:creationId xmlns:p14="http://schemas.microsoft.com/office/powerpoint/2010/main" val="818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Configuring a Pre-Shared Key (Cont.)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169704" y="1109720"/>
            <a:ext cx="7383621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Pre-Shared Key Configuration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4" y="1532388"/>
            <a:ext cx="55943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083" y="3709534"/>
            <a:ext cx="55943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489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8.3.3:</a:t>
            </a:r>
            <a:br>
              <a:rPr lang="en-US" sz="2800" dirty="0"/>
            </a:br>
            <a:r>
              <a:rPr lang="en-US" sz="2800" dirty="0"/>
              <a:t>IPsec Policy</a:t>
            </a:r>
          </a:p>
        </p:txBody>
      </p:sp>
    </p:spTree>
    <p:extLst>
      <p:ext uri="{BB962C8B-B14F-4D97-AF65-F5344CB8AC3E}">
        <p14:creationId xmlns:p14="http://schemas.microsoft.com/office/powerpoint/2010/main" val="2323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Define Interesting Traffic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169704" y="1109720"/>
            <a:ext cx="7383621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 IKE Phase 1 Tunnel Does Not Exist Yet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4" y="1643882"/>
            <a:ext cx="8649047" cy="3918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558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Define Interesting Traffic (Cont.)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169704" y="1109720"/>
            <a:ext cx="7383621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Configure an ACL to Define Interesting Traffic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4" y="1643882"/>
            <a:ext cx="5586413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027" y="3748723"/>
            <a:ext cx="5608637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65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Introducing VPNs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869" y="2373086"/>
            <a:ext cx="6331683" cy="3869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6"/>
          <p:cNvSpPr txBox="1">
            <a:spLocks/>
          </p:cNvSpPr>
          <p:nvPr/>
        </p:nvSpPr>
        <p:spPr>
          <a:xfrm>
            <a:off x="274048" y="1091839"/>
            <a:ext cx="2084070" cy="23807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VPN Benefits:</a:t>
            </a:r>
          </a:p>
          <a:p>
            <a:r>
              <a:rPr lang="en-US" sz="2000" dirty="0"/>
              <a:t>Cost Savings</a:t>
            </a:r>
          </a:p>
          <a:p>
            <a:r>
              <a:rPr lang="en-US" sz="2000" dirty="0"/>
              <a:t>Security</a:t>
            </a:r>
          </a:p>
          <a:p>
            <a:r>
              <a:rPr lang="en-US" sz="2000" dirty="0"/>
              <a:t>Scalability</a:t>
            </a:r>
          </a:p>
          <a:p>
            <a:r>
              <a:rPr lang="en-US" sz="2000" dirty="0"/>
              <a:t>Compatibility</a:t>
            </a:r>
          </a:p>
        </p:txBody>
      </p:sp>
    </p:spTree>
    <p:extLst>
      <p:ext uri="{BB962C8B-B14F-4D97-AF65-F5344CB8AC3E}">
        <p14:creationId xmlns:p14="http://schemas.microsoft.com/office/powerpoint/2010/main" val="92565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Configure IPsec Transform Set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312" y="1472746"/>
            <a:ext cx="6611185" cy="484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>
          <a:xfrm>
            <a:off x="169702" y="1069216"/>
            <a:ext cx="7383621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crypto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ipsec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transform-set </a:t>
            </a:r>
            <a:r>
              <a:rPr lang="en-US" sz="2000" dirty="0"/>
              <a:t>Command</a:t>
            </a:r>
          </a:p>
        </p:txBody>
      </p:sp>
    </p:spTree>
    <p:extLst>
      <p:ext uri="{BB962C8B-B14F-4D97-AF65-F5344CB8AC3E}">
        <p14:creationId xmlns:p14="http://schemas.microsoft.com/office/powerpoint/2010/main" val="403493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Configure IPsec Transform Set (Cont.)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169702" y="1069216"/>
            <a:ext cx="7383621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crypto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ipsec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transform-set </a:t>
            </a:r>
            <a:r>
              <a:rPr lang="en-US" sz="2000" dirty="0"/>
              <a:t>Command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49" y="1603378"/>
            <a:ext cx="6054519" cy="24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686" y="3788229"/>
            <a:ext cx="6230760" cy="250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128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8.3.4:</a:t>
            </a:r>
            <a:br>
              <a:rPr lang="en-US" sz="2800" dirty="0"/>
            </a:br>
            <a:r>
              <a:rPr lang="en-US" sz="2800" dirty="0"/>
              <a:t>Crypto Map</a:t>
            </a:r>
          </a:p>
        </p:txBody>
      </p:sp>
    </p:spTree>
    <p:extLst>
      <p:ext uri="{BB962C8B-B14F-4D97-AF65-F5344CB8AC3E}">
        <p14:creationId xmlns:p14="http://schemas.microsoft.com/office/powerpoint/2010/main" val="129256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/>
              <a:t>Syntax to Configure </a:t>
            </a:r>
            <a:r>
              <a:rPr lang="en-US" sz="3200"/>
              <a:t>a Crypto </a:t>
            </a:r>
            <a:r>
              <a:rPr lang="en-US" sz="3200" dirty="0"/>
              <a:t>Map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93" y="1700213"/>
            <a:ext cx="8546815" cy="375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037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/>
              <a:t>Syntax to Configure a Crypto Map (Cont.)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81" y="1706563"/>
            <a:ext cx="7361238" cy="454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>
          <a:xfrm>
            <a:off x="169702" y="1172401"/>
            <a:ext cx="7383621" cy="5341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Crypto Map Configuration Commands</a:t>
            </a:r>
          </a:p>
        </p:txBody>
      </p:sp>
    </p:spTree>
    <p:extLst>
      <p:ext uri="{BB962C8B-B14F-4D97-AF65-F5344CB8AC3E}">
        <p14:creationId xmlns:p14="http://schemas.microsoft.com/office/powerpoint/2010/main" val="230970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XYZCORP Crypto Map Configuration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297179" y="1024128"/>
            <a:ext cx="8380095" cy="4998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Crypto Map Configuration: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" y="1394053"/>
            <a:ext cx="4514306" cy="2643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657" y="3701594"/>
            <a:ext cx="4566245" cy="2653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24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XYZCORP Crypto Map Configuration (Cont.)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297179" y="1024128"/>
            <a:ext cx="8380095" cy="20238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Crypto Map Configuration: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381" y="1502230"/>
            <a:ext cx="6641239" cy="4798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33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r>
              <a:rPr lang="en-US" sz="3200" dirty="0"/>
              <a:t>Apply the Crypto Map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339" y="1133282"/>
            <a:ext cx="6971322" cy="516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99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8.3.5:</a:t>
            </a:r>
            <a:br>
              <a:rPr lang="en-US" sz="2800" dirty="0"/>
            </a:br>
            <a:r>
              <a:rPr lang="en-US" sz="2800" dirty="0"/>
              <a:t>IPsec VPN</a:t>
            </a:r>
          </a:p>
        </p:txBody>
      </p:sp>
    </p:spTree>
    <p:extLst>
      <p:ext uri="{BB962C8B-B14F-4D97-AF65-F5344CB8AC3E}">
        <p14:creationId xmlns:p14="http://schemas.microsoft.com/office/powerpoint/2010/main" val="302514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r>
              <a:rPr lang="en-US" sz="3200" dirty="0"/>
              <a:t>Send Interesting Traffic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297178" y="1617621"/>
            <a:ext cx="8380095" cy="4019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Use Extended Ping to Send Interesting Traffic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53" y="2109788"/>
            <a:ext cx="8380095" cy="3918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300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Layer 3 IPsec VPNs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94" y="1354138"/>
            <a:ext cx="6932612" cy="4859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28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r>
              <a:rPr lang="en-US" sz="3200" dirty="0"/>
              <a:t>Verify ISAKMP and IPsec Tunnels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93" y="1699070"/>
            <a:ext cx="8615815" cy="424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>
          <a:xfrm>
            <a:off x="297178" y="1291041"/>
            <a:ext cx="8380095" cy="4019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Verify the ISAKMP Tunnel is Established</a:t>
            </a:r>
          </a:p>
        </p:txBody>
      </p:sp>
    </p:spTree>
    <p:extLst>
      <p:ext uri="{BB962C8B-B14F-4D97-AF65-F5344CB8AC3E}">
        <p14:creationId xmlns:p14="http://schemas.microsoft.com/office/powerpoint/2010/main" val="73461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r>
              <a:rPr lang="en-US" sz="3200" dirty="0"/>
              <a:t>Verify ISAKMP and IPsec Tunnels (Cont.)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08" y="1447800"/>
            <a:ext cx="8445902" cy="486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>
          <a:xfrm>
            <a:off x="297178" y="1095093"/>
            <a:ext cx="8380095" cy="4019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Verify the IPsec Tunnel is Established</a:t>
            </a:r>
          </a:p>
        </p:txBody>
      </p:sp>
    </p:spTree>
    <p:extLst>
      <p:ext uri="{BB962C8B-B14F-4D97-AF65-F5344CB8AC3E}">
        <p14:creationId xmlns:p14="http://schemas.microsoft.com/office/powerpoint/2010/main" val="61511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1393" y="2072640"/>
            <a:ext cx="8112125" cy="688368"/>
          </a:xfrm>
        </p:spPr>
        <p:txBody>
          <a:bodyPr/>
          <a:lstStyle/>
          <a:p>
            <a:r>
              <a:rPr lang="en-US" sz="4000" dirty="0"/>
              <a:t>Section 8.4:</a:t>
            </a:r>
            <a:br>
              <a:rPr lang="en-US" sz="4000" dirty="0"/>
            </a:br>
            <a:r>
              <a:rPr lang="en-US" sz="4000" dirty="0"/>
              <a:t>Summary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19100" y="3012948"/>
            <a:ext cx="8577072" cy="26563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Chapter Objectives: </a:t>
            </a:r>
          </a:p>
          <a:p>
            <a:r>
              <a:rPr lang="en-US" sz="1800" dirty="0"/>
              <a:t>Explain the purpose of VPNs.</a:t>
            </a:r>
          </a:p>
          <a:p>
            <a:r>
              <a:rPr lang="en-US" sz="1800" dirty="0"/>
              <a:t>Explain how IPsec VPNs operate.</a:t>
            </a:r>
          </a:p>
          <a:p>
            <a:r>
              <a:rPr lang="en-US" sz="1800" dirty="0"/>
              <a:t>Configure a site-to-site IPsec VPN, with pre-shared key authentication,</a:t>
            </a:r>
            <a:br>
              <a:rPr lang="en-US" sz="1800" dirty="0"/>
            </a:br>
            <a:r>
              <a:rPr lang="en-US" sz="1800" dirty="0"/>
              <a:t>using the CLI.</a:t>
            </a:r>
          </a:p>
        </p:txBody>
      </p:sp>
    </p:spTree>
    <p:extLst>
      <p:ext uri="{BB962C8B-B14F-4D97-AF65-F5344CB8AC3E}">
        <p14:creationId xmlns:p14="http://schemas.microsoft.com/office/powerpoint/2010/main" val="359023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549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Instructor Resources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599" y="1318260"/>
            <a:ext cx="3314701" cy="4991099"/>
          </a:xfrm>
        </p:spPr>
        <p:txBody>
          <a:bodyPr/>
          <a:lstStyle/>
          <a:p>
            <a:r>
              <a:rPr lang="en-US" sz="1800" b="1" dirty="0"/>
              <a:t>Remember</a:t>
            </a:r>
            <a:r>
              <a:rPr lang="en-US" sz="1800" dirty="0"/>
              <a:t>, there are helpful tutorials and user guides available via your </a:t>
            </a:r>
            <a:r>
              <a:rPr lang="en-US" sz="1800" dirty="0" err="1"/>
              <a:t>NetSpace</a:t>
            </a:r>
            <a:r>
              <a:rPr lang="en-US" sz="1800" dirty="0"/>
              <a:t> home page. (https://www.netacad.com)</a:t>
            </a:r>
          </a:p>
          <a:p>
            <a:r>
              <a:rPr lang="en-US" sz="1800" dirty="0"/>
              <a:t>These resources cover a variety of topics including navigation, assessments, and assignments.</a:t>
            </a:r>
          </a:p>
          <a:p>
            <a:r>
              <a:rPr lang="en-US" sz="1800" dirty="0"/>
              <a:t>A screenshot has been provided here highlighting the tutorials related to activating exams, managing assessments, and creating quizzes.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961" y="1531620"/>
            <a:ext cx="4997317" cy="2381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883" y="4336386"/>
            <a:ext cx="3419475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4648897" y="5370353"/>
            <a:ext cx="359327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658684" y="4692242"/>
            <a:ext cx="359327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643304" y="5146646"/>
            <a:ext cx="359327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86867" y="2033142"/>
            <a:ext cx="27683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99062" y="2354091"/>
            <a:ext cx="276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8313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8.1.2:</a:t>
            </a:r>
            <a:br>
              <a:rPr lang="en-US" sz="2800" dirty="0"/>
            </a:br>
            <a:r>
              <a:rPr lang="en-US" sz="2800" dirty="0"/>
              <a:t>VPN Technologies</a:t>
            </a:r>
          </a:p>
        </p:txBody>
      </p:sp>
    </p:spTree>
    <p:extLst>
      <p:ext uri="{BB962C8B-B14F-4D97-AF65-F5344CB8AC3E}">
        <p14:creationId xmlns:p14="http://schemas.microsoft.com/office/powerpoint/2010/main" val="246192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Two Types of VPNs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1153319"/>
            <a:ext cx="5556290" cy="246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095" y="3848893"/>
            <a:ext cx="5761530" cy="246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>
          <a:xfrm>
            <a:off x="6012180" y="1985597"/>
            <a:ext cx="2579370" cy="400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Remote-Access VPN</a:t>
            </a:r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687705" y="4881577"/>
            <a:ext cx="2084070" cy="400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Site-to-Site VPN Access</a:t>
            </a:r>
          </a:p>
        </p:txBody>
      </p:sp>
    </p:spTree>
    <p:extLst>
      <p:ext uri="{BB962C8B-B14F-4D97-AF65-F5344CB8AC3E}">
        <p14:creationId xmlns:p14="http://schemas.microsoft.com/office/powerpoint/2010/main" val="281176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Components of Remote-Access VPNs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72" y="1808797"/>
            <a:ext cx="8235256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696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etAcad_White_PPT_Template 05Oct12">
  <a:themeElements>
    <a:clrScheme name="Cisco NetAcad">
      <a:dk1>
        <a:srgbClr val="2AA7DF"/>
      </a:dk1>
      <a:lt1>
        <a:srgbClr val="FFFFFF"/>
      </a:lt1>
      <a:dk2>
        <a:srgbClr val="6B308E"/>
      </a:dk2>
      <a:lt2>
        <a:srgbClr val="000000"/>
      </a:lt2>
      <a:accent1>
        <a:srgbClr val="00938E"/>
      </a:accent1>
      <a:accent2>
        <a:srgbClr val="3EB549"/>
      </a:accent2>
      <a:accent3>
        <a:srgbClr val="D81673"/>
      </a:accent3>
      <a:accent4>
        <a:srgbClr val="234493"/>
      </a:accent4>
      <a:accent5>
        <a:srgbClr val="ED2D28"/>
      </a:accent5>
      <a:accent6>
        <a:srgbClr val="F68B21"/>
      </a:accent6>
      <a:hlink>
        <a:srgbClr val="2AA7DF"/>
      </a:hlink>
      <a:folHlink>
        <a:srgbClr val="ACB2C2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NetAcad_White_PPT_Template 05Oct12</Template>
  <TotalTime>2651</TotalTime>
  <Words>1134</Words>
  <Application>Microsoft Office PowerPoint</Application>
  <PresentationFormat>On-screen Show (4:3)</PresentationFormat>
  <Paragraphs>251</Paragraphs>
  <Slides>64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9" baseType="lpstr">
      <vt:lpstr>Arial</vt:lpstr>
      <vt:lpstr>Calibri</vt:lpstr>
      <vt:lpstr>Ciscolight</vt:lpstr>
      <vt:lpstr>Courier New</vt:lpstr>
      <vt:lpstr>NetAcad_White_PPT_Template 05Oct12</vt:lpstr>
      <vt:lpstr> Implementing Virtual Private Networks</vt:lpstr>
      <vt:lpstr>Chapter Outline</vt:lpstr>
      <vt:lpstr>Section 8.1: VPNs</vt:lpstr>
      <vt:lpstr>Topic 8.1.1: VPN Overview</vt:lpstr>
      <vt:lpstr>Introducing VPNs</vt:lpstr>
      <vt:lpstr>Layer 3 IPsec VPNs</vt:lpstr>
      <vt:lpstr>Topic 8.1.2: VPN Technologies</vt:lpstr>
      <vt:lpstr>Two Types of VPNs</vt:lpstr>
      <vt:lpstr>Components of Remote-Access VPNs</vt:lpstr>
      <vt:lpstr>Components of Site-to-Site VPNs</vt:lpstr>
      <vt:lpstr>Section 8.2: IPsec VPN Components and Operation</vt:lpstr>
      <vt:lpstr>Topic 8.2.1: Introducing IPsec</vt:lpstr>
      <vt:lpstr>IPsec Technologies</vt:lpstr>
      <vt:lpstr>Confidentiality</vt:lpstr>
      <vt:lpstr>Confidentiality (Cont.)</vt:lpstr>
      <vt:lpstr>Integrity</vt:lpstr>
      <vt:lpstr>Authentication</vt:lpstr>
      <vt:lpstr>Authentication (Cont.)</vt:lpstr>
      <vt:lpstr>Secure Key Exchange</vt:lpstr>
      <vt:lpstr>Topic 8.2.2: IPsec Protocols</vt:lpstr>
      <vt:lpstr>IPsec Protocol Overview</vt:lpstr>
      <vt:lpstr>Authentication Header</vt:lpstr>
      <vt:lpstr>Authentication Header (Cont.)</vt:lpstr>
      <vt:lpstr>ESP</vt:lpstr>
      <vt:lpstr>ESP Encrypts and Authenticates</vt:lpstr>
      <vt:lpstr>Transport and Tunnel Modes</vt:lpstr>
      <vt:lpstr>Transport and Tunnel Modes (Cont.)</vt:lpstr>
      <vt:lpstr>Topic 8.2.3: Internet Key Exchange</vt:lpstr>
      <vt:lpstr>The IKE Protocol</vt:lpstr>
      <vt:lpstr>Phase 1 and 2 Key Negotiation</vt:lpstr>
      <vt:lpstr>Phase 2: Negotiating SAs</vt:lpstr>
      <vt:lpstr>Section 8.3: Implementing Site-to-Site IPsec VPNs with CLI</vt:lpstr>
      <vt:lpstr>Topic 8.3.1: Configuring a Site-to-Site IPsec VPN</vt:lpstr>
      <vt:lpstr>IPsec Negotiation</vt:lpstr>
      <vt:lpstr>IPsec Negotiation (Cont.)</vt:lpstr>
      <vt:lpstr>Site-to-Site IPsec VPN Topology</vt:lpstr>
      <vt:lpstr>IPsec VPN Configuration Tasks</vt:lpstr>
      <vt:lpstr>Existing ACL Configurations</vt:lpstr>
      <vt:lpstr>Existing ACL Configurations (Cont.)</vt:lpstr>
      <vt:lpstr>Introduction to GRE Tunnels</vt:lpstr>
      <vt:lpstr>Topic 8.3.2: ISAKMP Policy</vt:lpstr>
      <vt:lpstr>The Default ISAKMP Policies</vt:lpstr>
      <vt:lpstr>Syntax to Configure a New ISAKMP Policy</vt:lpstr>
      <vt:lpstr>XYZCORP ISAKMP Policy Configuration</vt:lpstr>
      <vt:lpstr>Configuring a Pre-Shared Key</vt:lpstr>
      <vt:lpstr>Configuring a Pre-Shared Key (Cont.)</vt:lpstr>
      <vt:lpstr>Topic 8.3.3: IPsec Policy</vt:lpstr>
      <vt:lpstr>Define Interesting Traffic</vt:lpstr>
      <vt:lpstr>Define Interesting Traffic (Cont.)</vt:lpstr>
      <vt:lpstr>Configure IPsec Transform Set</vt:lpstr>
      <vt:lpstr>Configure IPsec Transform Set (Cont.)</vt:lpstr>
      <vt:lpstr>Topic 8.3.4: Crypto Map</vt:lpstr>
      <vt:lpstr>Syntax to Configure a Crypto Map</vt:lpstr>
      <vt:lpstr>Syntax to Configure a Crypto Map (Cont.)</vt:lpstr>
      <vt:lpstr>XYZCORP Crypto Map Configuration</vt:lpstr>
      <vt:lpstr>XYZCORP Crypto Map Configuration (Cont.)</vt:lpstr>
      <vt:lpstr>Apply the Crypto Map</vt:lpstr>
      <vt:lpstr>Topic 8.3.5: IPsec VPN</vt:lpstr>
      <vt:lpstr>Send Interesting Traffic</vt:lpstr>
      <vt:lpstr>Verify ISAKMP and IPsec Tunnels</vt:lpstr>
      <vt:lpstr>Verify ISAKMP and IPsec Tunnels (Cont.)</vt:lpstr>
      <vt:lpstr>Section 8.4: Summary</vt:lpstr>
      <vt:lpstr>PowerPoint Presentation</vt:lpstr>
      <vt:lpstr>Instructor Resources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Real, Relevant,  Surprising and Fresh: Cisco Brand</dc:title>
  <dc:creator>Melissa Gabriel</dc:creator>
  <cp:lastModifiedBy>Lado Adamia</cp:lastModifiedBy>
  <cp:revision>123</cp:revision>
  <dcterms:created xsi:type="dcterms:W3CDTF">2012-10-09T16:58:47Z</dcterms:created>
  <dcterms:modified xsi:type="dcterms:W3CDTF">2019-04-19T09:04:09Z</dcterms:modified>
</cp:coreProperties>
</file>