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91" r:id="rId1"/>
  </p:sldMasterIdLst>
  <p:notesMasterIdLst>
    <p:notesMasterId r:id="rId31"/>
  </p:notesMasterIdLst>
  <p:sldIdLst>
    <p:sldId id="256" r:id="rId2"/>
    <p:sldId id="277" r:id="rId3"/>
    <p:sldId id="278" r:id="rId4"/>
    <p:sldId id="257" r:id="rId5"/>
    <p:sldId id="279" r:id="rId6"/>
    <p:sldId id="276" r:id="rId7"/>
    <p:sldId id="275" r:id="rId8"/>
    <p:sldId id="274" r:id="rId9"/>
    <p:sldId id="280" r:id="rId10"/>
    <p:sldId id="281" r:id="rId11"/>
    <p:sldId id="282" r:id="rId12"/>
    <p:sldId id="286" r:id="rId13"/>
    <p:sldId id="283" r:id="rId14"/>
    <p:sldId id="271" r:id="rId15"/>
    <p:sldId id="261" r:id="rId16"/>
    <p:sldId id="260" r:id="rId17"/>
    <p:sldId id="259" r:id="rId18"/>
    <p:sldId id="258" r:id="rId19"/>
    <p:sldId id="262" r:id="rId20"/>
    <p:sldId id="285" r:id="rId21"/>
    <p:sldId id="264" r:id="rId22"/>
    <p:sldId id="263" r:id="rId23"/>
    <p:sldId id="265" r:id="rId24"/>
    <p:sldId id="266" r:id="rId25"/>
    <p:sldId id="268" r:id="rId26"/>
    <p:sldId id="267" r:id="rId27"/>
    <p:sldId id="269" r:id="rId28"/>
    <p:sldId id="272" r:id="rId29"/>
    <p:sldId id="270" r:id="rId3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mar Abshilava" initials="OA" lastIdx="9" clrIdx="0">
    <p:extLst>
      <p:ext uri="{19B8F6BF-5375-455C-9EA6-DF929625EA0E}">
        <p15:presenceInfo xmlns:p15="http://schemas.microsoft.com/office/powerpoint/2012/main" userId="S-1-5-21-673555801-1310992144-825753575-176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74" autoAdjust="0"/>
    <p:restoredTop sz="88909" autoAdjust="0"/>
  </p:normalViewPr>
  <p:slideViewPr>
    <p:cSldViewPr snapToGrid="0">
      <p:cViewPr varScale="1">
        <p:scale>
          <a:sx n="101" d="100"/>
          <a:sy n="101" d="100"/>
        </p:scale>
        <p:origin x="1476" y="5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2-23T16:17:03.543" idx="6">
    <p:pos x="5833" y="2543"/>
    <p:text>იგულისხმება ინფორმაციული უსაფრთხოები პროპაგანდა, აქტიურად მონაწილეობის მიღება მართვის სისტემის დანერგვის პროცესში.</p:text>
    <p:extLst>
      <p:ext uri="{C676402C-5697-4E1C-873F-D02D1690AC5C}">
        <p15:threadingInfo xmlns:p15="http://schemas.microsoft.com/office/powerpoint/2012/main" timeZoneBias="-240"/>
      </p:ext>
    </p:extLst>
  </p:cm>
  <p:cm authorId="1" dt="2015-02-23T16:18:28.409" idx="7">
    <p:pos x="5833" y="2679"/>
    <p:text>გათვითცნობიერება ინფორმაციული უსაფრთხოების მინიმალურ საკითხებში</p:text>
    <p:extLst>
      <p:ext uri="{C676402C-5697-4E1C-873F-D02D1690AC5C}">
        <p15:threadingInfo xmlns:p15="http://schemas.microsoft.com/office/powerpoint/2012/main" timeZoneBias="-240">
          <p15:parentCm authorId="1" idx="6"/>
        </p15:threadingInfo>
      </p:ext>
    </p:extLst>
  </p:cm>
  <p:cm authorId="1" dt="2015-02-23T16:18:48.438" idx="8">
    <p:pos x="5833" y="2815"/>
    <p:text>მსჯელობა და განხილვა. ხელშეწყობა, მზაობა</p:text>
    <p:extLst>
      <p:ext uri="{C676402C-5697-4E1C-873F-D02D1690AC5C}">
        <p15:threadingInfo xmlns:p15="http://schemas.microsoft.com/office/powerpoint/2012/main" timeZoneBias="-240">
          <p15:parentCm authorId="1" idx="6"/>
        </p15:threadingInfo>
      </p:ext>
    </p:extLst>
  </p:cm>
  <p:cm authorId="1" dt="2015-02-23T16:43:57.087" idx="9">
    <p:pos x="5833" y="2951"/>
    <p:text>ხელმძღვანელობის ინტერესში უნდა იყოს იუმს-ის დანერგვა</p:text>
    <p:extLst>
      <p:ext uri="{C676402C-5697-4E1C-873F-D02D1690AC5C}">
        <p15:threadingInfo xmlns:p15="http://schemas.microsoft.com/office/powerpoint/2012/main" timeZoneBias="-240">
          <p15:parentCm authorId="1" idx="6"/>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559AA7-3668-46C3-8AD2-58D3D48F6EE9}" type="datetimeFigureOut">
              <a:rPr lang="en-US" smtClean="0"/>
              <a:t>17.04.2019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815AC2-7FCB-42FA-9D04-D1E81EB5AFCF}" type="slidenum">
              <a:rPr lang="en-US" smtClean="0"/>
              <a:t>‹#›</a:t>
            </a:fld>
            <a:endParaRPr lang="en-US"/>
          </a:p>
        </p:txBody>
      </p:sp>
    </p:spTree>
    <p:extLst>
      <p:ext uri="{BB962C8B-B14F-4D97-AF65-F5344CB8AC3E}">
        <p14:creationId xmlns:p14="http://schemas.microsoft.com/office/powerpoint/2010/main" val="987642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ka-GE" dirty="0" smtClean="0"/>
              <a:t>2007 წელს მსგავსი კიბერ შეტევა განხორციელდა</a:t>
            </a:r>
            <a:r>
              <a:rPr lang="ka-GE" baseline="0" dirty="0" smtClean="0"/>
              <a:t> ესტონეთზე(</a:t>
            </a:r>
            <a:r>
              <a:rPr lang="en-US" sz="1200" b="0" i="0" kern="1200" dirty="0" smtClean="0">
                <a:solidFill>
                  <a:schemeClr val="tx1"/>
                </a:solidFill>
                <a:effectLst/>
                <a:latin typeface="+mn-lt"/>
                <a:ea typeface="+mn-ea"/>
                <a:cs typeface="+mn-cs"/>
              </a:rPr>
              <a:t>Tallinn, the country has been subjected to a barrage of cyber warfare, disabling the websites of government ministries, political parties, newspapers, banks, and companies.</a:t>
            </a:r>
            <a:r>
              <a:rPr lang="ka-GE" sz="1200" b="0" i="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53815AC2-7FCB-42FA-9D04-D1E81EB5AFCF}" type="slidenum">
              <a:rPr lang="en-US" smtClean="0"/>
              <a:t>3</a:t>
            </a:fld>
            <a:endParaRPr lang="en-US"/>
          </a:p>
        </p:txBody>
      </p:sp>
    </p:spTree>
    <p:extLst>
      <p:ext uri="{BB962C8B-B14F-4D97-AF65-F5344CB8AC3E}">
        <p14:creationId xmlns:p14="http://schemas.microsoft.com/office/powerpoint/2010/main" val="1307827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ka-GE" sz="1200" b="0" i="0" kern="1200" dirty="0" smtClean="0">
                <a:solidFill>
                  <a:schemeClr val="tx1"/>
                </a:solidFill>
                <a:effectLst/>
                <a:latin typeface="+mn-lt"/>
                <a:ea typeface="+mn-ea"/>
                <a:cs typeface="+mn-cs"/>
              </a:rPr>
              <a:t>3. კომპიუტერული უსაფრთხოების სპეციალისტი ანგარიშვალდებულია კრიტიკული ინფორმაციული სისტემის სუბიექტის ინფორმაციული ტექნოლოგიების სამსახურის ხელმძღვანელის ან მის მიერ შესაბამისად უფლებამოსილი თანამშრომლის წინაშე.</a:t>
            </a:r>
          </a:p>
          <a:p>
            <a:r>
              <a:rPr lang="ka-GE" sz="1200" b="0" i="0" kern="1200" dirty="0" smtClean="0">
                <a:solidFill>
                  <a:schemeClr val="tx1"/>
                </a:solidFill>
                <a:effectLst/>
                <a:latin typeface="+mn-lt"/>
                <a:ea typeface="+mn-ea"/>
                <a:cs typeface="+mn-cs"/>
              </a:rPr>
              <a:t>4. კომპიუტერული უსაფრთხოების სპეციალისტი ხელმისაწვდომი უნდა იყოს ნებისმიერ დროს, მათ შორის, სამუშაო საათების შემდეგ. იგი ვალდებულია უზრუნველყოს მონაცემთა გაცვლის სააგენტოსთან მუდმივი კოორდინაცია კრიტიკული ინფორმაციული სისტემის სუბიექტზე მიმდინარე ან სავარაუდო კიბერშეტევის პირობებში, ასევე ამ კიბერშეტევის შედეგების აღმოფხვრის პროცესში.</a:t>
            </a:r>
          </a:p>
          <a:p>
            <a:r>
              <a:rPr lang="ka-GE" sz="1200" b="0" i="0" kern="1200" dirty="0" smtClean="0">
                <a:solidFill>
                  <a:schemeClr val="tx1"/>
                </a:solidFill>
                <a:effectLst/>
                <a:latin typeface="+mn-lt"/>
                <a:ea typeface="+mn-ea"/>
                <a:cs typeface="+mn-cs"/>
              </a:rPr>
              <a:t>5. თუ მიმდინარე ან სავარაუდო კიბერშეტევა განსაკუთრებულ საფრთხეს უქმნის ქვეყნის თავდაცვისუნარიანობას, ეკონომიკურ უსაფრთხოებას, სახელმწიფო ხელისუფლების ან/და საზოგადოების ნორმალურ ფუნქციონირებას, მონაცემთა გაცვლის სააგენტო უფლებამოსილია განახორციელოს კომპიუტერული უსაფრთხოების სპეციალისტების დროებითი კოორდინაცია კიბერშეტევის თავიდან აცილების, მოგერიების ან/და მისი შედეგების აღმოფხვრის მიზნით.</a:t>
            </a:r>
          </a:p>
          <a:p>
            <a:endParaRPr lang="en-US" dirty="0"/>
          </a:p>
        </p:txBody>
      </p:sp>
      <p:sp>
        <p:nvSpPr>
          <p:cNvPr id="4" name="Slide Number Placeholder 3"/>
          <p:cNvSpPr>
            <a:spLocks noGrp="1"/>
          </p:cNvSpPr>
          <p:nvPr>
            <p:ph type="sldNum" sz="quarter" idx="10"/>
          </p:nvPr>
        </p:nvSpPr>
        <p:spPr/>
        <p:txBody>
          <a:bodyPr/>
          <a:lstStyle/>
          <a:p>
            <a:fld id="{53815AC2-7FCB-42FA-9D04-D1E81EB5AFCF}" type="slidenum">
              <a:rPr lang="en-US" smtClean="0"/>
              <a:t>9</a:t>
            </a:fld>
            <a:endParaRPr lang="en-US"/>
          </a:p>
        </p:txBody>
      </p:sp>
    </p:spTree>
    <p:extLst>
      <p:ext uri="{BB962C8B-B14F-4D97-AF65-F5344CB8AC3E}">
        <p14:creationId xmlns:p14="http://schemas.microsoft.com/office/powerpoint/2010/main" val="2143742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ka-GE" dirty="0" smtClean="0"/>
              <a:t>ზეპირად</a:t>
            </a:r>
            <a:r>
              <a:rPr lang="ka-GE" baseline="0" dirty="0" smtClean="0"/>
              <a:t> გადაცემული ინფორმაცია</a:t>
            </a:r>
          </a:p>
          <a:p>
            <a:pPr marL="228600" indent="-228600">
              <a:buAutoNum type="arabicPeriod"/>
            </a:pPr>
            <a:r>
              <a:rPr lang="ka-GE" baseline="0" dirty="0" smtClean="0"/>
              <a:t>პრინტერში ჩარჩენილი ქაღალდი</a:t>
            </a:r>
          </a:p>
          <a:p>
            <a:pPr marL="228600" indent="-228600">
              <a:buAutoNum type="arabicPeriod"/>
            </a:pPr>
            <a:r>
              <a:rPr lang="ka-GE" baseline="0" dirty="0" smtClean="0"/>
              <a:t>ვებ გვერდზე გამოქვეყნებული</a:t>
            </a:r>
          </a:p>
          <a:p>
            <a:pPr marL="228600" indent="-228600">
              <a:buAutoNum type="arabicPeriod"/>
            </a:pPr>
            <a:r>
              <a:rPr lang="ka-GE" baseline="0" dirty="0" smtClean="0"/>
              <a:t>ვიდეოთი გამოქვეყნებული</a:t>
            </a:r>
          </a:p>
          <a:p>
            <a:pPr marL="228600" indent="-228600">
              <a:buAutoNum type="arabicPeriod"/>
            </a:pPr>
            <a:r>
              <a:rPr lang="ka-GE" baseline="0" dirty="0" smtClean="0"/>
              <a:t>ქაღალდზე არსებული და ა.შ.</a:t>
            </a:r>
            <a:endParaRPr lang="en-US" dirty="0"/>
          </a:p>
        </p:txBody>
      </p:sp>
      <p:sp>
        <p:nvSpPr>
          <p:cNvPr id="4" name="Slide Number Placeholder 3"/>
          <p:cNvSpPr>
            <a:spLocks noGrp="1"/>
          </p:cNvSpPr>
          <p:nvPr>
            <p:ph type="sldNum" sz="quarter" idx="10"/>
          </p:nvPr>
        </p:nvSpPr>
        <p:spPr/>
        <p:txBody>
          <a:bodyPr/>
          <a:lstStyle/>
          <a:p>
            <a:fld id="{50E01FFC-A59B-4D41-A9E7-EC62E99F434D}" type="slidenum">
              <a:rPr lang="en-US" smtClean="0"/>
              <a:t>20</a:t>
            </a:fld>
            <a:endParaRPr lang="en-US"/>
          </a:p>
        </p:txBody>
      </p:sp>
    </p:spTree>
    <p:extLst>
      <p:ext uri="{BB962C8B-B14F-4D97-AF65-F5344CB8AC3E}">
        <p14:creationId xmlns:p14="http://schemas.microsoft.com/office/powerpoint/2010/main" val="1824382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3275430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1590155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59202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2449028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94015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1235184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4111415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2336472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1916293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787949-25F8-4990-9914-78ABEB01C15E}"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304029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F787949-25F8-4990-9914-78ABEB01C15E}" type="datetimeFigureOut">
              <a:rPr lang="ru-RU" smtClean="0"/>
              <a:t>17.04.2019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3742542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F787949-25F8-4990-9914-78ABEB01C15E}" type="datetimeFigureOut">
              <a:rPr lang="ru-RU" smtClean="0"/>
              <a:t>17.04.2019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1907687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F787949-25F8-4990-9914-78ABEB01C15E}" type="datetimeFigureOut">
              <a:rPr lang="ru-RU" smtClean="0"/>
              <a:t>17.04.2019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365562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787949-25F8-4990-9914-78ABEB01C15E}" type="datetimeFigureOut">
              <a:rPr lang="ru-RU" smtClean="0"/>
              <a:t>17.04.2019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2169198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787949-25F8-4990-9914-78ABEB01C15E}" type="datetimeFigureOut">
              <a:rPr lang="ru-RU" smtClean="0"/>
              <a:t>17.04.2019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3852955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787949-25F8-4990-9914-78ABEB01C15E}" type="datetimeFigureOut">
              <a:rPr lang="ru-RU" smtClean="0"/>
              <a:t>17.04.2019</a:t>
            </a:fld>
            <a:endParaRPr lang="ru-R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8AEB06-58D1-4BE3-9B95-7A337386C9B7}" type="slidenum">
              <a:rPr lang="ru-RU" smtClean="0"/>
              <a:t>‹#›</a:t>
            </a:fld>
            <a:endParaRPr lang="ru-RU"/>
          </a:p>
        </p:txBody>
      </p:sp>
    </p:spTree>
    <p:extLst>
      <p:ext uri="{BB962C8B-B14F-4D97-AF65-F5344CB8AC3E}">
        <p14:creationId xmlns:p14="http://schemas.microsoft.com/office/powerpoint/2010/main" val="710358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F787949-25F8-4990-9914-78ABEB01C15E}" type="datetimeFigureOut">
              <a:rPr lang="ru-RU" smtClean="0"/>
              <a:t>17.04.2019</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D8AEB06-58D1-4BE3-9B95-7A337386C9B7}" type="slidenum">
              <a:rPr lang="ru-RU" smtClean="0"/>
              <a:t>‹#›</a:t>
            </a:fld>
            <a:endParaRPr lang="ru-RU"/>
          </a:p>
        </p:txBody>
      </p:sp>
    </p:spTree>
    <p:extLst>
      <p:ext uri="{BB962C8B-B14F-4D97-AF65-F5344CB8AC3E}">
        <p14:creationId xmlns:p14="http://schemas.microsoft.com/office/powerpoint/2010/main" val="2060256724"/>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csbd.gov.g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atsne.gov.ge/ka/document/view/1679424?publication=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741" y="2075934"/>
            <a:ext cx="9415848" cy="1974901"/>
          </a:xfrm>
        </p:spPr>
        <p:txBody>
          <a:bodyPr/>
          <a:lstStyle/>
          <a:p>
            <a:pPr algn="ctr"/>
            <a:r>
              <a:rPr lang="ka-GE" dirty="0" smtClean="0"/>
              <a:t>ინფორმაციული უსაფრთხოება</a:t>
            </a:r>
            <a:endParaRPr lang="ru-RU" dirty="0"/>
          </a:p>
        </p:txBody>
      </p:sp>
      <p:sp>
        <p:nvSpPr>
          <p:cNvPr id="3" name="Subtitle 2"/>
          <p:cNvSpPr>
            <a:spLocks noGrp="1"/>
          </p:cNvSpPr>
          <p:nvPr>
            <p:ph type="subTitle" idx="1"/>
          </p:nvPr>
        </p:nvSpPr>
        <p:spPr>
          <a:xfrm>
            <a:off x="2475241" y="6542779"/>
            <a:ext cx="5832847" cy="315221"/>
          </a:xfrm>
        </p:spPr>
        <p:txBody>
          <a:bodyPr>
            <a:noAutofit/>
          </a:bodyPr>
          <a:lstStyle/>
          <a:p>
            <a:pPr algn="ctr"/>
            <a:r>
              <a:rPr lang="ka-GE" sz="1000" dirty="0" smtClean="0"/>
              <a:t>ომარ აბშილავა - ინფორმაციული უსაფრთხოების მენეჯერი, 2019 წელი</a:t>
            </a:r>
            <a:endParaRPr lang="ru-RU" sz="900" dirty="0"/>
          </a:p>
        </p:txBody>
      </p:sp>
    </p:spTree>
    <p:extLst>
      <p:ext uri="{BB962C8B-B14F-4D97-AF65-F5344CB8AC3E}">
        <p14:creationId xmlns:p14="http://schemas.microsoft.com/office/powerpoint/2010/main" val="17357916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439" y="192031"/>
            <a:ext cx="8596668" cy="1320800"/>
          </a:xfrm>
        </p:spPr>
        <p:txBody>
          <a:bodyPr/>
          <a:lstStyle/>
          <a:p>
            <a:pPr algn="ctr"/>
            <a:r>
              <a:rPr lang="ka-GE" dirty="0" smtClean="0"/>
              <a:t>კომპიუტერულ ინციდენტებზე დახმარების ჯგუფი(</a:t>
            </a:r>
            <a:r>
              <a:rPr lang="en-US" dirty="0" smtClean="0"/>
              <a:t>cert.gov.ge)</a:t>
            </a:r>
            <a:endParaRPr lang="en-US" dirty="0"/>
          </a:p>
        </p:txBody>
      </p:sp>
      <p:sp>
        <p:nvSpPr>
          <p:cNvPr id="4" name="Content Placeholder 2"/>
          <p:cNvSpPr>
            <a:spLocks noGrp="1"/>
          </p:cNvSpPr>
          <p:nvPr>
            <p:ph idx="1"/>
          </p:nvPr>
        </p:nvSpPr>
        <p:spPr>
          <a:xfrm>
            <a:off x="1316940" y="1512831"/>
            <a:ext cx="8596668" cy="5286416"/>
          </a:xfrm>
        </p:spPr>
        <p:txBody>
          <a:bodyPr>
            <a:noAutofit/>
          </a:bodyPr>
          <a:lstStyle/>
          <a:p>
            <a:r>
              <a:rPr lang="ka-GE" sz="1400" dirty="0"/>
              <a:t>საქართველოს კიბერსივრცეში ინფორმაციული უსაფრთხოების წინააღმდეგ მიმართული ინციდენტების </a:t>
            </a:r>
            <a:r>
              <a:rPr lang="ka-GE" sz="1400" dirty="0" smtClean="0"/>
              <a:t>მართვა</a:t>
            </a:r>
            <a:endParaRPr lang="en-US" sz="1400" dirty="0" smtClean="0"/>
          </a:p>
          <a:p>
            <a:r>
              <a:rPr lang="ka-GE" sz="1400" dirty="0"/>
              <a:t>კიბერუსაფრთხოების პრიორიტეტული საფრთხეების </a:t>
            </a:r>
            <a:r>
              <a:rPr lang="ka-GE" sz="1400" dirty="0" smtClean="0"/>
              <a:t>აღმოფხვრა</a:t>
            </a:r>
            <a:r>
              <a:rPr lang="en-US" sz="1400" dirty="0" smtClean="0"/>
              <a:t>, </a:t>
            </a:r>
            <a:r>
              <a:rPr lang="ka-GE" sz="1400" dirty="0" smtClean="0"/>
              <a:t>რომელსაც მიეკუთვნება:</a:t>
            </a:r>
          </a:p>
          <a:p>
            <a:r>
              <a:rPr lang="ka-GE" sz="1400" dirty="0"/>
              <a:t>ა) კიბერშეტევა, რომელიც საფრთხეს უქმნის ადამიანთა სიცოცხლესა და ჯანმრთელობას, სახელმწიფო ინტერესებს ან ქვეყნის თავდაცვისუნარიანობას</a:t>
            </a:r>
            <a:r>
              <a:rPr lang="ka-GE" sz="1400" dirty="0" smtClean="0"/>
              <a:t>;</a:t>
            </a:r>
          </a:p>
          <a:p>
            <a:r>
              <a:rPr lang="ka-GE" sz="1400" dirty="0"/>
              <a:t>ბ) კიბერშეტევა კრიტიკული ინფორმაციული სისტემის სუბიექტის ინფორმაციული სისტემების წინააღმდეგ</a:t>
            </a:r>
            <a:r>
              <a:rPr lang="ka-GE" sz="1400" dirty="0" smtClean="0"/>
              <a:t>;</a:t>
            </a:r>
          </a:p>
          <a:p>
            <a:r>
              <a:rPr lang="ka-GE" sz="1400" dirty="0"/>
              <a:t>გ) კიბერშეტევა, რომელიც საფრთხეს უქმნის სახელმწიფოს, ორგანიზაციის ან კერძო პირის ფინანსურ რესურსებს ან/და საკუთრების უფლებას</a:t>
            </a:r>
            <a:r>
              <a:rPr lang="ka-GE" sz="1400" dirty="0" smtClean="0"/>
              <a:t>;</a:t>
            </a:r>
          </a:p>
          <a:p>
            <a:r>
              <a:rPr lang="ka-GE" sz="1400" dirty="0"/>
              <a:t>3. დახმარების ჯგუფის მოვალეობებია:</a:t>
            </a:r>
          </a:p>
          <a:p>
            <a:r>
              <a:rPr lang="ka-GE" sz="1400" dirty="0"/>
              <a:t>ა) კრიტიკული ინფორმაციული სისტემის ინფორმაციული უსაფრთხოების დაცვის შესახებ რეკომენდაციების გაცემა;</a:t>
            </a:r>
          </a:p>
          <a:p>
            <a:r>
              <a:rPr lang="ka-GE" sz="1400" dirty="0"/>
              <a:t>ბ) კომპიუტერული ინციდენტების დროული გამოვლენა;</a:t>
            </a:r>
          </a:p>
          <a:p>
            <a:r>
              <a:rPr lang="ka-GE" sz="1400" dirty="0"/>
              <a:t>გ) კომპიუტერულ ინციდენტებზე რეაგირება და მათზე რეაგირების კოორდინაცია;</a:t>
            </a:r>
          </a:p>
          <a:p>
            <a:r>
              <a:rPr lang="ka-GE" sz="1400" dirty="0"/>
              <a:t>დ) კომპიუტერული ინციდენტების აღრიცხვა და მათზე რეაგირების პრიორიტეტების დადგენა და კატეგორიზაცია;</a:t>
            </a:r>
          </a:p>
          <a:p>
            <a:r>
              <a:rPr lang="ka-GE" sz="1400" dirty="0"/>
              <a:t>ე) კომპიუტერული ინციდენტების ანალიზი;</a:t>
            </a:r>
          </a:p>
          <a:p>
            <a:endParaRPr lang="ru-RU" sz="1400" dirty="0"/>
          </a:p>
        </p:txBody>
      </p:sp>
    </p:spTree>
    <p:extLst>
      <p:ext uri="{BB962C8B-B14F-4D97-AF65-F5344CB8AC3E}">
        <p14:creationId xmlns:p14="http://schemas.microsoft.com/office/powerpoint/2010/main" val="122770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500"/>
                                        <p:tgtEl>
                                          <p:spTgt spid="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fade">
                                      <p:cBhvr>
                                        <p:cTn id="52" dur="500"/>
                                        <p:tgtEl>
                                          <p:spTgt spid="4">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Effect transition="in" filter="fade">
                                      <p:cBhvr>
                                        <p:cTn id="5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439" y="192031"/>
            <a:ext cx="8596668" cy="1320800"/>
          </a:xfrm>
        </p:spPr>
        <p:txBody>
          <a:bodyPr/>
          <a:lstStyle/>
          <a:p>
            <a:pPr algn="ctr"/>
            <a:r>
              <a:rPr lang="ka-GE" dirty="0" smtClean="0"/>
              <a:t>კომპიუტერულ ინციდენტებზე დახმარების ჯგუფი(</a:t>
            </a:r>
            <a:r>
              <a:rPr lang="en-US" dirty="0" smtClean="0"/>
              <a:t>cert.gov.ge)</a:t>
            </a:r>
            <a:endParaRPr lang="en-US" dirty="0"/>
          </a:p>
        </p:txBody>
      </p:sp>
      <p:sp>
        <p:nvSpPr>
          <p:cNvPr id="4" name="Content Placeholder 2"/>
          <p:cNvSpPr>
            <a:spLocks noGrp="1"/>
          </p:cNvSpPr>
          <p:nvPr>
            <p:ph idx="1"/>
          </p:nvPr>
        </p:nvSpPr>
        <p:spPr>
          <a:xfrm>
            <a:off x="1316940" y="1512831"/>
            <a:ext cx="8596668" cy="4627389"/>
          </a:xfrm>
        </p:spPr>
        <p:txBody>
          <a:bodyPr>
            <a:noAutofit/>
          </a:bodyPr>
          <a:lstStyle/>
          <a:p>
            <a:r>
              <a:rPr lang="ka-GE" sz="1400" dirty="0"/>
              <a:t>ვ) კომპიუტერული ინციდენტების შედეგების გამოსწორებისა და ზიანის მინიმიზაციის პროცესში დახმარების გაწევა;</a:t>
            </a:r>
          </a:p>
          <a:p>
            <a:r>
              <a:rPr lang="ka-GE" sz="1400" dirty="0"/>
              <a:t>ზ) კომპიუტერული ინციდენტების პრევენციისკენ მიმართული ზომების კოორდინაცია და ამგვარი ზომების დანერგვაში დახმარების გაწევა;</a:t>
            </a:r>
          </a:p>
          <a:p>
            <a:r>
              <a:rPr lang="ka-GE" sz="1400" dirty="0"/>
              <a:t>თ) ინფორმაციული უსაფრთხოების საკითხებზე ცნობიერების ამაღლება, მათ შორის, კრიტიკულ ინფორმაციულ სისტემაში არსებული საფრთხეებისა და სუსტი წერტილების შესახებ ინფორმაციის მიწოდება, თუ ინფორმაციის ამგვარი ხელმისაწვდომობა ზიანს არ აყენებს ინფორმაციულ უსაფრთხოებას;</a:t>
            </a:r>
          </a:p>
          <a:p>
            <a:r>
              <a:rPr lang="ka-GE" sz="1400" dirty="0"/>
              <a:t>ი) შესაძლო საფრთხეების შესახებ მომხმარებელთა ფართო წრის გაფრთხილება და მისთვის სათანადო ინფორმაციის მიწოდება;</a:t>
            </a:r>
          </a:p>
          <a:p>
            <a:r>
              <a:rPr lang="ka-GE" sz="1400" dirty="0"/>
              <a:t>კ) ინფორმაციული უსაფრთხოების საკითხებზე საგანმანათლებლო და ინფორმაციული უზრუნველყოფა;</a:t>
            </a:r>
          </a:p>
          <a:p>
            <a:r>
              <a:rPr lang="ka-GE" sz="1400" dirty="0"/>
              <a:t>ლ) საერთაშორისო დონეზე ინფორმაციული უსაფრთხოების საკითხებში წარმომადგენლობა და კოორდინაცია;</a:t>
            </a:r>
          </a:p>
          <a:p>
            <a:r>
              <a:rPr lang="ka-GE" sz="1400" dirty="0"/>
              <a:t>მ) სხვა მოვალეობები, რომლებიც დაკავშირებულია ინფორმაციული უსაფრთხოების მიზნებთან და განისაზღვრება კანონით ან სხვა ნორმატიული აქტით.</a:t>
            </a:r>
          </a:p>
        </p:txBody>
      </p:sp>
    </p:spTree>
    <p:extLst>
      <p:ext uri="{BB962C8B-B14F-4D97-AF65-F5344CB8AC3E}">
        <p14:creationId xmlns:p14="http://schemas.microsoft.com/office/powerpoint/2010/main" val="413577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079" y="2428924"/>
            <a:ext cx="8596668" cy="1664555"/>
          </a:xfrm>
        </p:spPr>
        <p:txBody>
          <a:bodyPr>
            <a:normAutofit fontScale="90000"/>
          </a:bodyPr>
          <a:lstStyle/>
          <a:p>
            <a:pPr algn="ctr"/>
            <a:r>
              <a:rPr lang="ka-GE" dirty="0" smtClean="0"/>
              <a:t>თავდაცვის სამინისტროს კიბერუსაფრთხოების ბიურო</a:t>
            </a:r>
            <a:r>
              <a:rPr lang="en-US" dirty="0" smtClean="0"/>
              <a:t/>
            </a:r>
            <a:br>
              <a:rPr lang="en-US" dirty="0" smtClean="0"/>
            </a:br>
            <a:r>
              <a:rPr lang="en-US" dirty="0">
                <a:hlinkClick r:id="rId2"/>
              </a:rPr>
              <a:t>http://csbd.gov.ge</a:t>
            </a:r>
            <a:endParaRPr lang="en-US" dirty="0"/>
          </a:p>
        </p:txBody>
      </p:sp>
    </p:spTree>
    <p:extLst>
      <p:ext uri="{BB962C8B-B14F-4D97-AF65-F5344CB8AC3E}">
        <p14:creationId xmlns:p14="http://schemas.microsoft.com/office/powerpoint/2010/main" val="891778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010" y="2481041"/>
            <a:ext cx="8596668" cy="1320800"/>
          </a:xfrm>
        </p:spPr>
        <p:txBody>
          <a:bodyPr/>
          <a:lstStyle/>
          <a:p>
            <a:pPr algn="ctr"/>
            <a:r>
              <a:rPr lang="ka-GE" dirty="0" smtClean="0"/>
              <a:t>ინფორმაციული უსაფრთხოების მართვის სისტემა</a:t>
            </a:r>
            <a:endParaRPr lang="en-US" dirty="0"/>
          </a:p>
        </p:txBody>
      </p:sp>
    </p:spTree>
    <p:extLst>
      <p:ext uri="{BB962C8B-B14F-4D97-AF65-F5344CB8AC3E}">
        <p14:creationId xmlns:p14="http://schemas.microsoft.com/office/powerpoint/2010/main" val="3482637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911509" cy="1320800"/>
          </a:xfrm>
        </p:spPr>
        <p:txBody>
          <a:bodyPr>
            <a:normAutofit fontScale="90000"/>
          </a:bodyPr>
          <a:lstStyle/>
          <a:p>
            <a:pPr algn="ctr"/>
            <a:r>
              <a:rPr lang="ka-GE" dirty="0" smtClean="0"/>
              <a:t>რას ეფუძნება ინფორმაციული უსაფრთხოების მართვის სისტემის (იუმს) დანერგვა?</a:t>
            </a:r>
            <a:endParaRPr lang="ru-RU" dirty="0"/>
          </a:p>
        </p:txBody>
      </p:sp>
      <p:sp>
        <p:nvSpPr>
          <p:cNvPr id="3" name="Content Placeholder 2"/>
          <p:cNvSpPr>
            <a:spLocks noGrp="1"/>
          </p:cNvSpPr>
          <p:nvPr>
            <p:ph idx="1"/>
          </p:nvPr>
        </p:nvSpPr>
        <p:spPr>
          <a:xfrm>
            <a:off x="677334" y="2424199"/>
            <a:ext cx="9175120" cy="1249877"/>
          </a:xfrm>
        </p:spPr>
        <p:txBody>
          <a:bodyPr>
            <a:noAutofit/>
          </a:bodyPr>
          <a:lstStyle/>
          <a:p>
            <a:r>
              <a:rPr lang="ka-GE" sz="2400" b="1" dirty="0" smtClean="0"/>
              <a:t>საქართველოს კანონს ინფორმაციული უსაფრთხოების შესახებ რომელიც მიღებულია </a:t>
            </a:r>
            <a:r>
              <a:rPr lang="ka-GE" sz="2400" b="1" dirty="0"/>
              <a:t>2012 წლის 5 </a:t>
            </a:r>
            <a:r>
              <a:rPr lang="ka-GE" sz="2400" b="1" dirty="0" smtClean="0"/>
              <a:t>ივნისს </a:t>
            </a:r>
            <a:endParaRPr lang="ru-RU" sz="2400" b="1" dirty="0"/>
          </a:p>
        </p:txBody>
      </p:sp>
      <p:sp>
        <p:nvSpPr>
          <p:cNvPr id="4" name="Content Placeholder 2"/>
          <p:cNvSpPr txBox="1">
            <a:spLocks/>
          </p:cNvSpPr>
          <p:nvPr/>
        </p:nvSpPr>
        <p:spPr>
          <a:xfrm>
            <a:off x="677334" y="3910898"/>
            <a:ext cx="8178342" cy="120479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ka-GE" sz="2400" b="1" dirty="0" smtClean="0"/>
              <a:t>იუსტიციის სამინისტროს მონაცემთა გაცვლის სააგენტოს სტანდარტს </a:t>
            </a:r>
            <a:r>
              <a:rPr lang="ka-GE" sz="2400" b="1" dirty="0" err="1" smtClean="0">
                <a:solidFill>
                  <a:srgbClr val="FF0000"/>
                </a:solidFill>
              </a:rPr>
              <a:t>მგს</a:t>
            </a:r>
            <a:r>
              <a:rPr lang="ka-GE" sz="2400" b="1" dirty="0" smtClean="0">
                <a:solidFill>
                  <a:srgbClr val="FF0000"/>
                </a:solidFill>
              </a:rPr>
              <a:t> 27001:2011 </a:t>
            </a:r>
            <a:r>
              <a:rPr lang="ka-GE" sz="2400" b="1" dirty="0" smtClean="0"/>
              <a:t>მიღებულია </a:t>
            </a:r>
            <a:r>
              <a:rPr lang="ka-GE" sz="2400" dirty="0" smtClean="0"/>
              <a:t>2011 წლის </a:t>
            </a:r>
            <a:r>
              <a:rPr lang="ka-GE" sz="2400" dirty="0"/>
              <a:t>28 </a:t>
            </a:r>
            <a:r>
              <a:rPr lang="ka-GE" sz="2400" dirty="0" smtClean="0"/>
              <a:t>ნოემბერს </a:t>
            </a:r>
            <a:endParaRPr lang="ka-GE" sz="2400" b="1" dirty="0" smtClean="0"/>
          </a:p>
        </p:txBody>
      </p:sp>
    </p:spTree>
    <p:extLst>
      <p:ext uri="{BB962C8B-B14F-4D97-AF65-F5344CB8AC3E}">
        <p14:creationId xmlns:p14="http://schemas.microsoft.com/office/powerpoint/2010/main" val="3946745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77333" y="2286278"/>
            <a:ext cx="9611725" cy="1429491"/>
            <a:chOff x="677333" y="2286278"/>
            <a:chExt cx="9611725" cy="1429491"/>
          </a:xfrm>
        </p:grpSpPr>
        <p:sp>
          <p:nvSpPr>
            <p:cNvPr id="4" name="Title 1"/>
            <p:cNvSpPr txBox="1">
              <a:spLocks/>
            </p:cNvSpPr>
            <p:nvPr/>
          </p:nvSpPr>
          <p:spPr>
            <a:xfrm>
              <a:off x="677333" y="2286278"/>
              <a:ext cx="9611725" cy="80284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ka-GE" dirty="0" smtClean="0"/>
                <a:t>რა არის ინფორმაციული უსაფრთხოება?</a:t>
              </a:r>
              <a:endParaRPr lang="ru-RU" dirty="0"/>
            </a:p>
          </p:txBody>
        </p:sp>
        <p:sp>
          <p:nvSpPr>
            <p:cNvPr id="5" name="Content Placeholder 2"/>
            <p:cNvSpPr txBox="1">
              <a:spLocks/>
            </p:cNvSpPr>
            <p:nvPr/>
          </p:nvSpPr>
          <p:spPr>
            <a:xfrm>
              <a:off x="861622" y="3002529"/>
              <a:ext cx="8965244" cy="713240"/>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ka-GE" dirty="0" smtClean="0"/>
                <a:t>ინფორმაციული უსაფრთხოება გულისხმობს ინფორმაციისა და ინფორმაციული სისტემების დაცვას </a:t>
              </a:r>
              <a:r>
                <a:rPr lang="ka-GE" dirty="0" err="1" smtClean="0"/>
                <a:t>არაავტორიზებული</a:t>
              </a:r>
              <a:r>
                <a:rPr lang="ka-GE" dirty="0" smtClean="0"/>
                <a:t> </a:t>
              </a:r>
              <a:r>
                <a:rPr lang="ka-GE" dirty="0" err="1" smtClean="0"/>
                <a:t>წვდომისაგან</a:t>
              </a:r>
              <a:r>
                <a:rPr lang="ka-GE" dirty="0" smtClean="0"/>
                <a:t>.</a:t>
              </a:r>
              <a:r>
                <a:rPr lang="en-US" dirty="0" smtClean="0"/>
                <a:t> </a:t>
              </a:r>
              <a:r>
                <a:rPr lang="ka-GE" dirty="0" smtClean="0"/>
                <a:t>ასევე, ინფორმაციის მთლიანობისა და ხელმისაწვდომობის უზრუნველყოფას.</a:t>
              </a:r>
              <a:endParaRPr lang="ru-RU" dirty="0"/>
            </a:p>
          </p:txBody>
        </p:sp>
      </p:grpSp>
      <p:grpSp>
        <p:nvGrpSpPr>
          <p:cNvPr id="8" name="Group 7"/>
          <p:cNvGrpSpPr/>
          <p:nvPr/>
        </p:nvGrpSpPr>
        <p:grpSpPr>
          <a:xfrm>
            <a:off x="677334" y="3981973"/>
            <a:ext cx="8780956" cy="2614801"/>
            <a:chOff x="829734" y="407094"/>
            <a:chExt cx="8780956" cy="2614801"/>
          </a:xfrm>
        </p:grpSpPr>
        <p:sp>
          <p:nvSpPr>
            <p:cNvPr id="6" name="Title 1"/>
            <p:cNvSpPr txBox="1">
              <a:spLocks/>
            </p:cNvSpPr>
            <p:nvPr/>
          </p:nvSpPr>
          <p:spPr>
            <a:xfrm>
              <a:off x="829734" y="407094"/>
              <a:ext cx="8749068" cy="64846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ka-GE" dirty="0" smtClean="0"/>
                <a:t>რა არის აქტივი?</a:t>
              </a:r>
              <a:endParaRPr lang="ru-RU" dirty="0"/>
            </a:p>
          </p:txBody>
        </p:sp>
        <p:sp>
          <p:nvSpPr>
            <p:cNvPr id="7" name="Content Placeholder 2"/>
            <p:cNvSpPr txBox="1">
              <a:spLocks/>
            </p:cNvSpPr>
            <p:nvPr/>
          </p:nvSpPr>
          <p:spPr>
            <a:xfrm>
              <a:off x="1014022" y="1154774"/>
              <a:ext cx="8596668" cy="186712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just"/>
              <a:r>
                <a:rPr lang="ka-GE" dirty="0" smtClean="0"/>
                <a:t>ნებისმიერი რამ რაც ფასეულია ორგანიზაციისთვის</a:t>
              </a:r>
            </a:p>
            <a:p>
              <a:pPr algn="just"/>
              <a:r>
                <a:rPr lang="ka-GE" dirty="0"/>
                <a:t>კრიტიკული ინფრასტრუქტურის სუბიექტში დაცული  ყველა ის ინფორმაცია და ცოდნა, რომელსაც გააჩნია ღირებულება კრიტიკული ინფრასტრუქტურის სუბიექტისათვის, როგორიცაა ინფორმაციის  შენახვის, დამუშავების, გადაცემის ტექნოლოგიური საშუალებები, თანამშრომლები და მათი ცოდნა ინფორმაციის დამუშავების </a:t>
              </a:r>
              <a:r>
                <a:rPr lang="ka-GE" dirty="0" smtClean="0"/>
                <a:t>შესახებ.</a:t>
              </a:r>
              <a:endParaRPr lang="ru-RU" dirty="0"/>
            </a:p>
            <a:p>
              <a:pPr algn="just"/>
              <a:endParaRPr lang="ru-RU" dirty="0"/>
            </a:p>
          </p:txBody>
        </p:sp>
      </p:grpSp>
      <p:grpSp>
        <p:nvGrpSpPr>
          <p:cNvPr id="10" name="Group 9"/>
          <p:cNvGrpSpPr/>
          <p:nvPr/>
        </p:nvGrpSpPr>
        <p:grpSpPr>
          <a:xfrm>
            <a:off x="677334" y="314865"/>
            <a:ext cx="9611725" cy="1705209"/>
            <a:chOff x="677333" y="2286278"/>
            <a:chExt cx="9611725" cy="1429491"/>
          </a:xfrm>
        </p:grpSpPr>
        <p:sp>
          <p:nvSpPr>
            <p:cNvPr id="11" name="Title 1"/>
            <p:cNvSpPr txBox="1">
              <a:spLocks/>
            </p:cNvSpPr>
            <p:nvPr/>
          </p:nvSpPr>
          <p:spPr>
            <a:xfrm>
              <a:off x="677333" y="2286278"/>
              <a:ext cx="9611725" cy="80284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ka-GE" dirty="0"/>
                <a:t>რა არის ინფორმაცია?</a:t>
              </a:r>
              <a:endParaRPr lang="ru-RU" dirty="0"/>
            </a:p>
          </p:txBody>
        </p:sp>
        <p:sp>
          <p:nvSpPr>
            <p:cNvPr id="12" name="Content Placeholder 2"/>
            <p:cNvSpPr txBox="1">
              <a:spLocks/>
            </p:cNvSpPr>
            <p:nvPr/>
          </p:nvSpPr>
          <p:spPr>
            <a:xfrm>
              <a:off x="861622" y="3002529"/>
              <a:ext cx="8965244" cy="713240"/>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just"/>
              <a:r>
                <a:rPr lang="ka-GE" dirty="0"/>
                <a:t>ინფორმაცია ორგანიზაციისთვის ისეთივე აქტივია, როგორც სხვა ნებისმიერი საგანი თუ დოკუმენტი. ისევე როგორც ნებისმიერ ნივთს, ინფორმაციასაც სჭირდება დაცვა და მოვლა. სწორედ ინფორმაციისადმი ასეთი დამოკიდებულება წარმოადგენს ინფორმაციულ უსაფრთხოებას.</a:t>
              </a:r>
              <a:endParaRPr lang="ru-RU" dirty="0"/>
            </a:p>
          </p:txBody>
        </p:sp>
      </p:grpSp>
    </p:spTree>
    <p:extLst>
      <p:ext uri="{BB962C8B-B14F-4D97-AF65-F5344CB8AC3E}">
        <p14:creationId xmlns:p14="http://schemas.microsoft.com/office/powerpoint/2010/main" val="597598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77334" y="1376819"/>
            <a:ext cx="8596668" cy="1698892"/>
          </a:xfrm>
        </p:spPr>
        <p:txBody>
          <a:bodyPr/>
          <a:lstStyle/>
          <a:p>
            <a:r>
              <a:rPr lang="en-US" dirty="0" smtClean="0"/>
              <a:t>ISO 9001 </a:t>
            </a:r>
            <a:r>
              <a:rPr lang="ka-GE" dirty="0" smtClean="0"/>
              <a:t>ხარისხის მართვის სისტემა</a:t>
            </a:r>
          </a:p>
          <a:p>
            <a:r>
              <a:rPr lang="en-US" dirty="0" smtClean="0"/>
              <a:t>ISO 14000 </a:t>
            </a:r>
            <a:r>
              <a:rPr lang="ka-GE" dirty="0" smtClean="0"/>
              <a:t>გარემოს მართვის სისტემა</a:t>
            </a:r>
          </a:p>
          <a:p>
            <a:r>
              <a:rPr lang="en-US" dirty="0" smtClean="0"/>
              <a:t>ISO 22000 </a:t>
            </a:r>
            <a:r>
              <a:rPr lang="ka-GE" dirty="0" smtClean="0"/>
              <a:t>ჯანმრთელობის დაცვის მართვის სისტემა</a:t>
            </a:r>
          </a:p>
          <a:p>
            <a:r>
              <a:rPr lang="en-US" b="1" dirty="0" smtClean="0"/>
              <a:t>ISO 27000 </a:t>
            </a:r>
            <a:r>
              <a:rPr lang="ka-GE" b="1" dirty="0" smtClean="0"/>
              <a:t>ინფორმაციული უსაფრთხოების მართვის სისტემა</a:t>
            </a:r>
            <a:endParaRPr lang="ru-RU" b="1" dirty="0"/>
          </a:p>
        </p:txBody>
      </p:sp>
      <p:sp>
        <p:nvSpPr>
          <p:cNvPr id="5" name="Title 4"/>
          <p:cNvSpPr>
            <a:spLocks noGrp="1"/>
          </p:cNvSpPr>
          <p:nvPr>
            <p:ph type="title"/>
          </p:nvPr>
        </p:nvSpPr>
        <p:spPr>
          <a:xfrm>
            <a:off x="677334" y="609600"/>
            <a:ext cx="8596668" cy="767219"/>
          </a:xfrm>
        </p:spPr>
        <p:txBody>
          <a:bodyPr/>
          <a:lstStyle/>
          <a:p>
            <a:r>
              <a:rPr lang="ka-GE" dirty="0" smtClean="0"/>
              <a:t>მართვის სისტემები</a:t>
            </a:r>
            <a:endParaRPr lang="ru-RU" dirty="0"/>
          </a:p>
        </p:txBody>
      </p:sp>
      <p:sp>
        <p:nvSpPr>
          <p:cNvPr id="8" name="Rectangle 7"/>
          <p:cNvSpPr/>
          <p:nvPr/>
        </p:nvSpPr>
        <p:spPr>
          <a:xfrm>
            <a:off x="677333" y="4586245"/>
            <a:ext cx="9179185" cy="2031325"/>
          </a:xfrm>
          <a:prstGeom prst="rect">
            <a:avLst/>
          </a:prstGeom>
        </p:spPr>
        <p:txBody>
          <a:bodyPr wrap="square">
            <a:spAutoFit/>
          </a:bodyPr>
          <a:lstStyle/>
          <a:p>
            <a:pPr marL="285750" indent="-285750">
              <a:buFont typeface="Arial" panose="020B0604020202020204" pitchFamily="34" charset="0"/>
              <a:buChar char="•"/>
            </a:pPr>
            <a:r>
              <a:rPr lang="ka-GE" dirty="0" smtClean="0"/>
              <a:t>ინფორმაციული უსაფრთხოების მართვის სისტემა</a:t>
            </a:r>
            <a:r>
              <a:rPr lang="en-US" dirty="0" smtClean="0"/>
              <a:t> </a:t>
            </a:r>
            <a:r>
              <a:rPr lang="ka-GE" dirty="0" smtClean="0"/>
              <a:t>უზრუნველყოფს ინფორმაციული უსაფრთხოების არსებობას</a:t>
            </a:r>
          </a:p>
          <a:p>
            <a:pPr marL="285750" indent="-285750">
              <a:buFont typeface="Arial" panose="020B0604020202020204" pitchFamily="34" charset="0"/>
              <a:buChar char="•"/>
            </a:pPr>
            <a:endParaRPr lang="ka-GE" dirty="0" smtClean="0"/>
          </a:p>
          <a:p>
            <a:pPr marL="285750" indent="-285750">
              <a:buFont typeface="Arial" panose="020B0604020202020204" pitchFamily="34" charset="0"/>
              <a:buChar char="•"/>
            </a:pPr>
            <a:r>
              <a:rPr lang="ka-GE" dirty="0" smtClean="0"/>
              <a:t>ინფორმაციული უსაფრთხოების მართვის სისტემა ეს არის მართვის პროცესი და არა ტექნოლოგიური პროცესი</a:t>
            </a:r>
          </a:p>
          <a:p>
            <a:pPr marL="285750" indent="-285750">
              <a:buFont typeface="Arial" panose="020B0604020202020204" pitchFamily="34" charset="0"/>
              <a:buChar char="•"/>
            </a:pPr>
            <a:endParaRPr lang="ka-GE" dirty="0" smtClean="0"/>
          </a:p>
          <a:p>
            <a:pPr marL="285750" indent="-285750">
              <a:buFont typeface="Arial" panose="020B0604020202020204" pitchFamily="34" charset="0"/>
              <a:buChar char="•"/>
            </a:pPr>
            <a:r>
              <a:rPr lang="ka-GE" dirty="0" err="1" smtClean="0"/>
              <a:t>მგს</a:t>
            </a:r>
            <a:r>
              <a:rPr lang="ka-GE" dirty="0" smtClean="0"/>
              <a:t> 27001 არის სისტემის მართვის სტანდარტი</a:t>
            </a:r>
            <a:endParaRPr lang="ru-RU" dirty="0"/>
          </a:p>
        </p:txBody>
      </p:sp>
      <p:sp>
        <p:nvSpPr>
          <p:cNvPr id="9" name="Rectangle 8"/>
          <p:cNvSpPr/>
          <p:nvPr/>
        </p:nvSpPr>
        <p:spPr>
          <a:xfrm>
            <a:off x="677333" y="3646312"/>
            <a:ext cx="9179185" cy="923330"/>
          </a:xfrm>
          <a:prstGeom prst="rect">
            <a:avLst/>
          </a:prstGeom>
        </p:spPr>
        <p:txBody>
          <a:bodyPr wrap="square">
            <a:spAutoFit/>
          </a:bodyPr>
          <a:lstStyle/>
          <a:p>
            <a:r>
              <a:rPr lang="ka-GE" dirty="0" smtClean="0"/>
              <a:t>მონაცემთა გაცვლის სააგენტოს მიერ შემოთავაზებული სისტემა(</a:t>
            </a:r>
            <a:r>
              <a:rPr lang="ka-GE" dirty="0" err="1" smtClean="0"/>
              <a:t>მგს</a:t>
            </a:r>
            <a:r>
              <a:rPr lang="ka-GE" dirty="0" smtClean="0"/>
              <a:t> 27001:2011) ეფუძნება </a:t>
            </a:r>
            <a:r>
              <a:rPr lang="en-US" dirty="0" smtClean="0"/>
              <a:t>ISO 27000 </a:t>
            </a:r>
            <a:r>
              <a:rPr lang="ka-GE" dirty="0" smtClean="0"/>
              <a:t>სტანდარტს და საქართველოს კანონს „ინფორმაციული უსაფრთხოების შესახებ“</a:t>
            </a:r>
            <a:endParaRPr lang="ru-RU" dirty="0"/>
          </a:p>
        </p:txBody>
      </p:sp>
    </p:spTree>
    <p:extLst>
      <p:ext uri="{BB962C8B-B14F-4D97-AF65-F5344CB8AC3E}">
        <p14:creationId xmlns:p14="http://schemas.microsoft.com/office/powerpoint/2010/main" val="2311605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829131" cy="1320800"/>
          </a:xfrm>
        </p:spPr>
        <p:txBody>
          <a:bodyPr/>
          <a:lstStyle/>
          <a:p>
            <a:pPr algn="ctr"/>
            <a:r>
              <a:rPr lang="ka-GE" dirty="0" smtClean="0"/>
              <a:t>ხელმძღვანელობის როლი იუმს-ის დანერგვაში</a:t>
            </a:r>
            <a:endParaRPr lang="ru-RU" dirty="0"/>
          </a:p>
        </p:txBody>
      </p:sp>
      <p:sp>
        <p:nvSpPr>
          <p:cNvPr id="3" name="Content Placeholder 2"/>
          <p:cNvSpPr>
            <a:spLocks noGrp="1"/>
          </p:cNvSpPr>
          <p:nvPr>
            <p:ph idx="1"/>
          </p:nvPr>
        </p:nvSpPr>
        <p:spPr>
          <a:xfrm>
            <a:off x="677334" y="2160590"/>
            <a:ext cx="8596668" cy="3531756"/>
          </a:xfrm>
        </p:spPr>
        <p:txBody>
          <a:bodyPr>
            <a:noAutofit/>
          </a:bodyPr>
          <a:lstStyle/>
          <a:p>
            <a:r>
              <a:rPr lang="ka-GE" sz="2800" dirty="0" smtClean="0"/>
              <a:t>ყველა ხელმძღვანელი ცალსახად და მკაფიოდ უნდა ემხრობოდეს ინფორმაციული უსაფრთხოების მართვის იდეებს</a:t>
            </a:r>
          </a:p>
          <a:p>
            <a:endParaRPr lang="ka-GE" sz="2800" dirty="0" smtClean="0"/>
          </a:p>
          <a:p>
            <a:r>
              <a:rPr lang="ka-GE" sz="2800" dirty="0" smtClean="0"/>
              <a:t>უმაღლესი რანგის ხელმძღვანელობამ უნდა მოახდინოს საკუთარი მზაობისა და მხარდაჭერის დემონსტრირება</a:t>
            </a:r>
            <a:endParaRPr lang="ru-RU" sz="2800" dirty="0"/>
          </a:p>
        </p:txBody>
      </p:sp>
    </p:spTree>
    <p:extLst>
      <p:ext uri="{BB962C8B-B14F-4D97-AF65-F5344CB8AC3E}">
        <p14:creationId xmlns:p14="http://schemas.microsoft.com/office/powerpoint/2010/main" val="183424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PDCA </a:t>
            </a:r>
            <a:r>
              <a:rPr lang="ka-GE" dirty="0" smtClean="0"/>
              <a:t>(</a:t>
            </a:r>
            <a:r>
              <a:rPr lang="en-US" dirty="0" err="1" smtClean="0"/>
              <a:t>plan,do,check,act</a:t>
            </a:r>
            <a:r>
              <a:rPr lang="ka-GE" dirty="0" smtClean="0"/>
              <a:t>)</a:t>
            </a:r>
            <a:r>
              <a:rPr lang="en-US" dirty="0" smtClean="0"/>
              <a:t> </a:t>
            </a:r>
            <a:r>
              <a:rPr lang="ka-GE" dirty="0" smtClean="0"/>
              <a:t>ციკლი</a:t>
            </a:r>
            <a:r>
              <a:rPr lang="en-US" dirty="0" smtClean="0"/>
              <a:t/>
            </a:r>
            <a:br>
              <a:rPr lang="en-US" dirty="0" smtClean="0"/>
            </a:br>
            <a:r>
              <a:rPr lang="ka-GE" sz="3100" dirty="0" smtClean="0"/>
              <a:t>დაგეგმვა, დანერგვა, შემოწმება, გაუმჯობესება</a:t>
            </a:r>
            <a:endParaRPr lang="ru-RU" dirty="0"/>
          </a:p>
        </p:txBody>
      </p:sp>
      <p:sp>
        <p:nvSpPr>
          <p:cNvPr id="3" name="Content Placeholder 2"/>
          <p:cNvSpPr>
            <a:spLocks noGrp="1"/>
          </p:cNvSpPr>
          <p:nvPr>
            <p:ph idx="1"/>
          </p:nvPr>
        </p:nvSpPr>
        <p:spPr>
          <a:xfrm>
            <a:off x="677334" y="2160589"/>
            <a:ext cx="8596668" cy="2589541"/>
          </a:xfrm>
        </p:spPr>
        <p:txBody>
          <a:bodyPr>
            <a:normAutofit/>
          </a:bodyPr>
          <a:lstStyle/>
          <a:p>
            <a:r>
              <a:rPr lang="ka-GE" sz="3200" dirty="0" smtClean="0"/>
              <a:t>იუმს-ის ჩამოყალიბება</a:t>
            </a:r>
          </a:p>
          <a:p>
            <a:r>
              <a:rPr lang="ka-GE" sz="3200" dirty="0" smtClean="0"/>
              <a:t>იუმს-ის დანერგვა და ფუნქციონირება</a:t>
            </a:r>
          </a:p>
          <a:p>
            <a:r>
              <a:rPr lang="ka-GE" sz="3200" dirty="0" smtClean="0"/>
              <a:t>იუმს-ის მონიტორინგი და განხილვა</a:t>
            </a:r>
          </a:p>
          <a:p>
            <a:r>
              <a:rPr lang="ka-GE" sz="3200" dirty="0" smtClean="0"/>
              <a:t>იუმს-ის მხარდაჭერა და გაუმჯობესება</a:t>
            </a:r>
            <a:endParaRPr lang="ru-RU" sz="3200" dirty="0"/>
          </a:p>
        </p:txBody>
      </p:sp>
    </p:spTree>
    <p:extLst>
      <p:ext uri="{BB962C8B-B14F-4D97-AF65-F5344CB8AC3E}">
        <p14:creationId xmlns:p14="http://schemas.microsoft.com/office/powerpoint/2010/main" val="56707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0436"/>
          </a:xfrm>
        </p:spPr>
        <p:txBody>
          <a:bodyPr/>
          <a:lstStyle/>
          <a:p>
            <a:r>
              <a:rPr lang="ka-GE" dirty="0" smtClean="0"/>
              <a:t>ინფორმაციის არსებობის ფორმები</a:t>
            </a:r>
            <a:endParaRPr lang="ru-RU" dirty="0"/>
          </a:p>
        </p:txBody>
      </p:sp>
      <p:sp>
        <p:nvSpPr>
          <p:cNvPr id="3" name="Content Placeholder 2"/>
          <p:cNvSpPr>
            <a:spLocks noGrp="1"/>
          </p:cNvSpPr>
          <p:nvPr>
            <p:ph idx="1"/>
          </p:nvPr>
        </p:nvSpPr>
        <p:spPr>
          <a:xfrm>
            <a:off x="677334" y="1448070"/>
            <a:ext cx="8596668" cy="2291907"/>
          </a:xfrm>
        </p:spPr>
        <p:txBody>
          <a:bodyPr>
            <a:normAutofit/>
          </a:bodyPr>
          <a:lstStyle/>
          <a:p>
            <a:r>
              <a:rPr lang="ka-GE" dirty="0" smtClean="0"/>
              <a:t>ქაღალდზე არსებული ნაბეჭდი, ხელნაწერი</a:t>
            </a:r>
          </a:p>
          <a:p>
            <a:r>
              <a:rPr lang="ka-GE" dirty="0" smtClean="0"/>
              <a:t>ელექტრონული ფორმით კომპიუტერში</a:t>
            </a:r>
            <a:endParaRPr lang="en-US" dirty="0" smtClean="0"/>
          </a:p>
          <a:p>
            <a:r>
              <a:rPr lang="ka-GE" dirty="0" smtClean="0"/>
              <a:t>მაგიდაზე, პრინტერში, ქსეროქსში დატოვებული დოკუმენტები</a:t>
            </a:r>
          </a:p>
          <a:p>
            <a:r>
              <a:rPr lang="ka-GE" dirty="0" smtClean="0"/>
              <a:t>შემთხვევით მოსმენილი/ გაგონილი საუბარი დერეფანში/ტრანსპორტში</a:t>
            </a:r>
          </a:p>
          <a:p>
            <a:r>
              <a:rPr lang="ka-GE" dirty="0" smtClean="0"/>
              <a:t>სანაგვე ყუთებში გადაყრილი და </a:t>
            </a:r>
            <a:r>
              <a:rPr lang="ka-GE" dirty="0" err="1" smtClean="0"/>
              <a:t>ა.შ</a:t>
            </a:r>
            <a:r>
              <a:rPr lang="ka-GE" dirty="0" smtClean="0"/>
              <a:t>.</a:t>
            </a:r>
          </a:p>
        </p:txBody>
      </p:sp>
      <p:sp>
        <p:nvSpPr>
          <p:cNvPr id="4" name="Title 1"/>
          <p:cNvSpPr txBox="1">
            <a:spLocks/>
          </p:cNvSpPr>
          <p:nvPr/>
        </p:nvSpPr>
        <p:spPr>
          <a:xfrm>
            <a:off x="677334" y="4068244"/>
            <a:ext cx="8596668" cy="720436"/>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ka-GE" dirty="0" smtClean="0"/>
              <a:t>ინფორმაციის გადაცემის ფორმები</a:t>
            </a:r>
            <a:endParaRPr lang="ru-RU" dirty="0"/>
          </a:p>
        </p:txBody>
      </p:sp>
      <p:sp>
        <p:nvSpPr>
          <p:cNvPr id="5" name="Content Placeholder 2"/>
          <p:cNvSpPr txBox="1">
            <a:spLocks/>
          </p:cNvSpPr>
          <p:nvPr/>
        </p:nvSpPr>
        <p:spPr>
          <a:xfrm>
            <a:off x="677334" y="4935033"/>
            <a:ext cx="8596668" cy="986372"/>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ka-GE" dirty="0" smtClean="0"/>
              <a:t>ინფორმაციის გადაცემა ფიზიკურად (ქაღალდის, დოკუმენტის)</a:t>
            </a:r>
          </a:p>
          <a:p>
            <a:r>
              <a:rPr lang="ka-GE" dirty="0" smtClean="0"/>
              <a:t>ელექტრონული ფორმით (ელ ფოსტა, მეხსიერების ბარათები და </a:t>
            </a:r>
            <a:r>
              <a:rPr lang="ka-GE" dirty="0" err="1" smtClean="0"/>
              <a:t>ა.შ</a:t>
            </a:r>
            <a:r>
              <a:rPr lang="ka-GE" dirty="0" smtClean="0"/>
              <a:t>.)</a:t>
            </a:r>
          </a:p>
          <a:p>
            <a:r>
              <a:rPr lang="ka-GE" dirty="0" smtClean="0"/>
              <a:t>ვერბალურად (სიტყვით ინფორმაციის გადაცემა)</a:t>
            </a:r>
          </a:p>
        </p:txBody>
      </p:sp>
    </p:spTree>
    <p:extLst>
      <p:ext uri="{BB962C8B-B14F-4D97-AF65-F5344CB8AC3E}">
        <p14:creationId xmlns:p14="http://schemas.microsoft.com/office/powerpoint/2010/main" val="399870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1" end="1"/>
                                            </p:txEl>
                                          </p:spTgt>
                                        </p:tgtEl>
                                        <p:attrNameLst>
                                          <p:attrName>style.visibility</p:attrName>
                                        </p:attrNameLst>
                                      </p:cBhvr>
                                      <p:to>
                                        <p:strVal val="visible"/>
                                      </p:to>
                                    </p:set>
                                    <p:animEffect transition="in" filter="fade">
                                      <p:cBhvr>
                                        <p:cTn id="42" dur="500"/>
                                        <p:tgtEl>
                                          <p:spTgt spid="5">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2" end="2"/>
                                            </p:txEl>
                                          </p:spTgt>
                                        </p:tgtEl>
                                        <p:attrNameLst>
                                          <p:attrName>style.visibility</p:attrName>
                                        </p:attrNameLst>
                                      </p:cBhvr>
                                      <p:to>
                                        <p:strVal val="visible"/>
                                      </p:to>
                                    </p:set>
                                    <p:animEffect transition="in" filter="fade">
                                      <p:cBhvr>
                                        <p:cTn id="4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366" y="534544"/>
            <a:ext cx="8691033" cy="1201121"/>
          </a:xfrm>
        </p:spPr>
        <p:txBody>
          <a:bodyPr>
            <a:normAutofit/>
          </a:bodyPr>
          <a:lstStyle/>
          <a:p>
            <a:pPr algn="ctr"/>
            <a:r>
              <a:rPr lang="ka-GE" dirty="0"/>
              <a:t>ვის და რაში სჭირდება </a:t>
            </a:r>
            <a:r>
              <a:rPr lang="en-US" dirty="0" smtClean="0"/>
              <a:t/>
            </a:r>
            <a:br>
              <a:rPr lang="en-US" dirty="0" smtClean="0"/>
            </a:br>
            <a:r>
              <a:rPr lang="ka-GE" dirty="0" smtClean="0"/>
              <a:t>ინფორმაციული უსაფრთხოება </a:t>
            </a:r>
            <a:endParaRPr lang="en-US" dirty="0"/>
          </a:p>
        </p:txBody>
      </p:sp>
      <p:sp>
        <p:nvSpPr>
          <p:cNvPr id="7" name="TextBox 6"/>
          <p:cNvSpPr txBox="1"/>
          <p:nvPr/>
        </p:nvSpPr>
        <p:spPr>
          <a:xfrm>
            <a:off x="1113366" y="2476903"/>
            <a:ext cx="7891849" cy="1200329"/>
          </a:xfrm>
          <a:prstGeom prst="rect">
            <a:avLst/>
          </a:prstGeom>
          <a:noFill/>
        </p:spPr>
        <p:txBody>
          <a:bodyPr wrap="square" rtlCol="0">
            <a:spAutoFit/>
          </a:bodyPr>
          <a:lstStyle/>
          <a:p>
            <a:pPr marL="285750" indent="-285750" algn="just">
              <a:buFont typeface="Wingdings" panose="05000000000000000000" pitchFamily="2" charset="2"/>
              <a:buChar char="Ø"/>
            </a:pPr>
            <a:r>
              <a:rPr lang="ka-GE" dirty="0" smtClean="0"/>
              <a:t>ყველა </a:t>
            </a:r>
            <a:r>
              <a:rPr lang="ka-GE" dirty="0"/>
              <a:t>ორგანიზაციაში არსებობს მონაცემები, რომლებიც საჭიროებენ დაცვას. ისინი არის სხვადასხვა კრიტიკული მნიშვნელობის</a:t>
            </a:r>
            <a:r>
              <a:rPr lang="ka-GE" dirty="0" smtClean="0"/>
              <a:t>. ინფორმაციული უსაფრთხოება გულისხმობს</a:t>
            </a:r>
            <a:r>
              <a:rPr lang="en-US" dirty="0"/>
              <a:t> </a:t>
            </a:r>
            <a:r>
              <a:rPr lang="ka-GE" dirty="0" smtClean="0"/>
              <a:t>ორგანიზაიაში არსებული ინფორმაციის დაცვას</a:t>
            </a:r>
            <a:endParaRPr lang="en-US" dirty="0"/>
          </a:p>
        </p:txBody>
      </p:sp>
      <p:sp>
        <p:nvSpPr>
          <p:cNvPr id="6" name="TextBox 5"/>
          <p:cNvSpPr txBox="1"/>
          <p:nvPr/>
        </p:nvSpPr>
        <p:spPr>
          <a:xfrm>
            <a:off x="1113365" y="4110970"/>
            <a:ext cx="7891849" cy="369332"/>
          </a:xfrm>
          <a:prstGeom prst="rect">
            <a:avLst/>
          </a:prstGeom>
          <a:noFill/>
        </p:spPr>
        <p:txBody>
          <a:bodyPr wrap="square" rtlCol="0">
            <a:spAutoFit/>
          </a:bodyPr>
          <a:lstStyle/>
          <a:p>
            <a:pPr marL="285750" indent="-285750" algn="just">
              <a:buFont typeface="Wingdings" panose="05000000000000000000" pitchFamily="2" charset="2"/>
              <a:buChar char="Ø"/>
            </a:pPr>
            <a:r>
              <a:rPr lang="ka-GE" dirty="0" smtClean="0"/>
              <a:t>ინფორმაციული უსაფრთხოება გვჭირდება თითოეულ ჩვენთაგანს</a:t>
            </a:r>
            <a:endParaRPr lang="en-US" dirty="0"/>
          </a:p>
        </p:txBody>
      </p:sp>
    </p:spTree>
    <p:extLst>
      <p:ext uri="{BB962C8B-B14F-4D97-AF65-F5344CB8AC3E}">
        <p14:creationId xmlns:p14="http://schemas.microsoft.com/office/powerpoint/2010/main" val="3805531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00409"/>
            <a:ext cx="11418141" cy="1090509"/>
          </a:xfrm>
        </p:spPr>
        <p:txBody>
          <a:bodyPr>
            <a:normAutofit/>
          </a:bodyPr>
          <a:lstStyle/>
          <a:p>
            <a:pPr algn="ctr"/>
            <a:r>
              <a:rPr lang="ka-GE" sz="3200" dirty="0"/>
              <a:t>ინფორმაციული </a:t>
            </a:r>
            <a:r>
              <a:rPr lang="ka-GE" sz="3200" dirty="0" smtClean="0"/>
              <a:t>უსაფრთხოება </a:t>
            </a:r>
            <a:r>
              <a:rPr lang="ka-GE" sz="3200" dirty="0"/>
              <a:t/>
            </a:r>
            <a:br>
              <a:rPr lang="ka-GE" sz="3200" dirty="0"/>
            </a:br>
            <a:r>
              <a:rPr lang="ka-GE" sz="3200" dirty="0" smtClean="0"/>
              <a:t>და კიბერუსაფრთხოება</a:t>
            </a:r>
            <a:endParaRPr lang="en-US" sz="3200" dirty="0"/>
          </a:p>
        </p:txBody>
      </p:sp>
      <p:grpSp>
        <p:nvGrpSpPr>
          <p:cNvPr id="10" name="Group 9"/>
          <p:cNvGrpSpPr/>
          <p:nvPr/>
        </p:nvGrpSpPr>
        <p:grpSpPr>
          <a:xfrm>
            <a:off x="650046" y="1326096"/>
            <a:ext cx="10734450" cy="4519997"/>
            <a:chOff x="650046" y="1326096"/>
            <a:chExt cx="10734450" cy="4519997"/>
          </a:xfrm>
        </p:grpSpPr>
        <p:sp>
          <p:nvSpPr>
            <p:cNvPr id="3" name="Oval 2"/>
            <p:cNvSpPr/>
            <p:nvPr/>
          </p:nvSpPr>
          <p:spPr>
            <a:xfrm>
              <a:off x="650046" y="1326096"/>
              <a:ext cx="4477226" cy="451999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ka-GE" b="1" dirty="0" smtClean="0"/>
                <a:t>ინფორმაციული უსაფრთხოება</a:t>
              </a:r>
              <a:endParaRPr lang="en-US" b="1" dirty="0"/>
            </a:p>
          </p:txBody>
        </p:sp>
        <p:sp>
          <p:nvSpPr>
            <p:cNvPr id="11" name="Rectangle 10"/>
            <p:cNvSpPr/>
            <p:nvPr/>
          </p:nvSpPr>
          <p:spPr>
            <a:xfrm>
              <a:off x="5239947" y="1751872"/>
              <a:ext cx="6144549" cy="646331"/>
            </a:xfrm>
            <a:prstGeom prst="rect">
              <a:avLst/>
            </a:prstGeom>
          </p:spPr>
          <p:txBody>
            <a:bodyPr wrap="square">
              <a:spAutoFit/>
            </a:bodyPr>
            <a:lstStyle/>
            <a:p>
              <a:pPr marL="285750" indent="-285750" defTabSz="457200">
                <a:spcBef>
                  <a:spcPct val="20000"/>
                </a:spcBef>
                <a:spcAft>
                  <a:spcPts val="600"/>
                </a:spcAft>
                <a:buClr>
                  <a:schemeClr val="tx1"/>
                </a:buClr>
                <a:buSzPct val="80000"/>
                <a:buFont typeface="Wingdings 3" panose="05040102010807070707" pitchFamily="18" charset="2"/>
                <a:buChar char=""/>
              </a:pPr>
              <a:r>
                <a:rPr lang="ka-GE" dirty="0" smtClean="0">
                  <a:solidFill>
                    <a:schemeClr val="bg2">
                      <a:lumMod val="75000"/>
                    </a:schemeClr>
                  </a:solidFill>
                  <a:latin typeface="Verdana" pitchFamily="34" charset="0"/>
                </a:rPr>
                <a:t>ინფორმაციული უსაფრთხოება გულისხმობს ყველა ტიპის და კატეგორიის ინფორმაციის დაცვას</a:t>
              </a:r>
              <a:endParaRPr lang="ka-GE" dirty="0">
                <a:solidFill>
                  <a:schemeClr val="bg2">
                    <a:lumMod val="75000"/>
                  </a:schemeClr>
                </a:solidFill>
                <a:latin typeface="Verdana" pitchFamily="34" charset="0"/>
              </a:endParaRPr>
            </a:p>
          </p:txBody>
        </p:sp>
      </p:grpSp>
      <p:grpSp>
        <p:nvGrpSpPr>
          <p:cNvPr id="16" name="Group 15"/>
          <p:cNvGrpSpPr/>
          <p:nvPr/>
        </p:nvGrpSpPr>
        <p:grpSpPr>
          <a:xfrm>
            <a:off x="1361047" y="3262928"/>
            <a:ext cx="9974900" cy="2539828"/>
            <a:chOff x="1361047" y="3262928"/>
            <a:chExt cx="9974900" cy="2539828"/>
          </a:xfrm>
        </p:grpSpPr>
        <p:sp>
          <p:nvSpPr>
            <p:cNvPr id="5" name="Oval 4"/>
            <p:cNvSpPr/>
            <p:nvPr/>
          </p:nvSpPr>
          <p:spPr>
            <a:xfrm>
              <a:off x="1361047" y="3978290"/>
              <a:ext cx="2977218" cy="1824466"/>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ka-GE" sz="1600" dirty="0" smtClean="0"/>
                <a:t>კიბერუსაფრთხოება</a:t>
              </a:r>
              <a:endParaRPr lang="en-US" sz="1600" dirty="0"/>
            </a:p>
          </p:txBody>
        </p:sp>
        <p:sp>
          <p:nvSpPr>
            <p:cNvPr id="8" name="Rectangle 7"/>
            <p:cNvSpPr/>
            <p:nvPr/>
          </p:nvSpPr>
          <p:spPr>
            <a:xfrm>
              <a:off x="5239947" y="3262928"/>
              <a:ext cx="6096000" cy="646331"/>
            </a:xfrm>
            <a:prstGeom prst="rect">
              <a:avLst/>
            </a:prstGeom>
          </p:spPr>
          <p:txBody>
            <a:bodyPr>
              <a:spAutoFit/>
            </a:bodyPr>
            <a:lstStyle/>
            <a:p>
              <a:pPr marL="285750" indent="-285750" defTabSz="457200">
                <a:spcBef>
                  <a:spcPct val="20000"/>
                </a:spcBef>
                <a:spcAft>
                  <a:spcPts val="600"/>
                </a:spcAft>
                <a:buClr>
                  <a:schemeClr val="tx1"/>
                </a:buClr>
                <a:buSzPct val="80000"/>
                <a:buFont typeface="Wingdings 3" panose="05040102010807070707" pitchFamily="18" charset="2"/>
                <a:buChar char=""/>
              </a:pPr>
              <a:r>
                <a:rPr lang="ka-GE" dirty="0" smtClean="0">
                  <a:solidFill>
                    <a:schemeClr val="bg2">
                      <a:lumMod val="75000"/>
                    </a:schemeClr>
                  </a:solidFill>
                  <a:latin typeface="Verdana" pitchFamily="34" charset="0"/>
                </a:rPr>
                <a:t>კიბერუსაფრთხოება გულისხმობს ციფრული სახით წარმოდგენილი ინფორმაციის დაცვას</a:t>
              </a:r>
              <a:endParaRPr lang="ka-GE" dirty="0">
                <a:solidFill>
                  <a:schemeClr val="bg2">
                    <a:lumMod val="75000"/>
                  </a:schemeClr>
                </a:solidFill>
                <a:latin typeface="Verdana" pitchFamily="34" charset="0"/>
              </a:endParaRPr>
            </a:p>
          </p:txBody>
        </p:sp>
      </p:grpSp>
    </p:spTree>
    <p:extLst>
      <p:ext uri="{BB962C8B-B14F-4D97-AF65-F5344CB8AC3E}">
        <p14:creationId xmlns:p14="http://schemas.microsoft.com/office/powerpoint/2010/main" val="3080375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randombar(horizontal)">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432956"/>
          </a:xfrm>
        </p:spPr>
        <p:txBody>
          <a:bodyPr>
            <a:normAutofit fontScale="90000"/>
          </a:bodyPr>
          <a:lstStyle/>
          <a:p>
            <a:pPr algn="ctr"/>
            <a:r>
              <a:rPr lang="ka-GE" sz="4000" dirty="0" smtClean="0"/>
              <a:t>ინფორმაციის მახასიათებლები </a:t>
            </a:r>
            <a:r>
              <a:rPr lang="en-US" dirty="0" smtClean="0"/>
              <a:t/>
            </a:r>
            <a:br>
              <a:rPr lang="en-US" dirty="0" smtClean="0"/>
            </a:br>
            <a:r>
              <a:rPr lang="en-US" sz="2200" dirty="0" smtClean="0"/>
              <a:t>(</a:t>
            </a:r>
            <a:r>
              <a:rPr lang="ka-GE" sz="2200" dirty="0" err="1" smtClean="0"/>
              <a:t>კონფიდენციალურობა,მთლიანობა,ხელმისაწვდომობა</a:t>
            </a:r>
            <a:r>
              <a:rPr lang="en-US" sz="2200" dirty="0" smtClean="0"/>
              <a:t>)</a:t>
            </a:r>
            <a:r>
              <a:rPr lang="ka-GE" sz="2200" dirty="0" smtClean="0"/>
              <a:t/>
            </a:r>
            <a:br>
              <a:rPr lang="ka-GE" sz="2200" dirty="0" smtClean="0"/>
            </a:br>
            <a:r>
              <a:rPr lang="en-US" sz="3100" dirty="0" smtClean="0"/>
              <a:t>CIA(</a:t>
            </a:r>
            <a:r>
              <a:rPr lang="en-US" sz="3100" dirty="0" err="1" smtClean="0"/>
              <a:t>Confidentiality,Integrity,Availability</a:t>
            </a:r>
            <a:r>
              <a:rPr lang="en-US" sz="3100" dirty="0"/>
              <a:t>)</a:t>
            </a:r>
            <a:endParaRPr lang="ru-RU" sz="3100" dirty="0"/>
          </a:p>
        </p:txBody>
      </p:sp>
      <p:sp>
        <p:nvSpPr>
          <p:cNvPr id="3" name="Content Placeholder 2"/>
          <p:cNvSpPr>
            <a:spLocks noGrp="1"/>
          </p:cNvSpPr>
          <p:nvPr>
            <p:ph idx="1"/>
          </p:nvPr>
        </p:nvSpPr>
        <p:spPr>
          <a:xfrm>
            <a:off x="677333" y="2160590"/>
            <a:ext cx="9476069" cy="3207057"/>
          </a:xfrm>
        </p:spPr>
        <p:txBody>
          <a:bodyPr>
            <a:noAutofit/>
          </a:bodyPr>
          <a:lstStyle/>
          <a:p>
            <a:r>
              <a:rPr lang="ka-GE" sz="2400" b="1" dirty="0" smtClean="0"/>
              <a:t>კონფიდენციალურობა</a:t>
            </a:r>
            <a:r>
              <a:rPr lang="ka-GE" sz="2400" dirty="0" smtClean="0"/>
              <a:t>-ინფორმაციის ხელმისაწვდომობის უზრუნველყოფა მხოლოდ ავტორიზებული პირებისთვის</a:t>
            </a:r>
          </a:p>
          <a:p>
            <a:r>
              <a:rPr lang="ka-GE" sz="2400" b="1" dirty="0" smtClean="0"/>
              <a:t>მთლიანობა</a:t>
            </a:r>
            <a:r>
              <a:rPr lang="ka-GE" sz="2400" dirty="0" smtClean="0"/>
              <a:t>-ინფორმაციის და მისი დამუშავების საშუალებების სიზუსტისა და მთლიანობის დაცვა</a:t>
            </a:r>
          </a:p>
          <a:p>
            <a:r>
              <a:rPr lang="ka-GE" sz="2400" b="1" dirty="0" smtClean="0"/>
              <a:t>ხელმისაწვდომობა</a:t>
            </a:r>
            <a:r>
              <a:rPr lang="ka-GE" sz="2400" dirty="0" smtClean="0"/>
              <a:t>-საჭიროების შემთხვევაში, ავტორიზებული პირებისათვის შესაბამის აქტივებზე წვდომის უზრუნველყოფა</a:t>
            </a:r>
            <a:endParaRPr lang="ru-RU" sz="2400" dirty="0"/>
          </a:p>
        </p:txBody>
      </p:sp>
    </p:spTree>
    <p:extLst>
      <p:ext uri="{BB962C8B-B14F-4D97-AF65-F5344CB8AC3E}">
        <p14:creationId xmlns:p14="http://schemas.microsoft.com/office/powerpoint/2010/main" val="3186482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a-GE" dirty="0" smtClean="0"/>
              <a:t>ინფორმაციის კლასები</a:t>
            </a:r>
            <a:endParaRPr lang="ru-RU" dirty="0"/>
          </a:p>
        </p:txBody>
      </p:sp>
      <p:sp>
        <p:nvSpPr>
          <p:cNvPr id="3" name="Content Placeholder 2"/>
          <p:cNvSpPr>
            <a:spLocks noGrp="1"/>
          </p:cNvSpPr>
          <p:nvPr>
            <p:ph idx="1"/>
          </p:nvPr>
        </p:nvSpPr>
        <p:spPr>
          <a:xfrm>
            <a:off x="677333" y="1388691"/>
            <a:ext cx="9084183" cy="3880773"/>
          </a:xfrm>
        </p:spPr>
        <p:txBody>
          <a:bodyPr/>
          <a:lstStyle/>
          <a:p>
            <a:r>
              <a:rPr lang="ka-GE" b="1" dirty="0" smtClean="0"/>
              <a:t>კონფიდენციალური ინფორმაცია</a:t>
            </a:r>
            <a:r>
              <a:rPr lang="ka-GE" dirty="0" smtClean="0"/>
              <a:t>-ინფორმაცია, რომლის კონფიდენციალურობის, მთლიანობის ან ხელმისაწვდომობის ხელყოფას სავარაუდოდ მოჰყვება ორგანიზაციის ფუნქციებისათვის მნიშვნელოვანი ზიანი.</a:t>
            </a:r>
          </a:p>
          <a:p>
            <a:r>
              <a:rPr lang="ka-GE" b="1" dirty="0" err="1" smtClean="0"/>
              <a:t>შინასამსახურებრივი</a:t>
            </a:r>
            <a:r>
              <a:rPr lang="ka-GE" dirty="0" smtClean="0"/>
              <a:t>-ინფორმაცია რომელიც განკუთვნილია მხოლოდ ორგანიზაციის თანამშრომლებისათვის.</a:t>
            </a:r>
          </a:p>
          <a:p>
            <a:r>
              <a:rPr lang="ka-GE" dirty="0" smtClean="0"/>
              <a:t>ინფორმაციული უსაფრთხოების შესახებ კანონის თანახმად, ყველა ის ინფორმაცია რომელიც არ მოხვდება ზემოაღნიშნულ კლასებში ხდება საჯარო ინფორმაცია.</a:t>
            </a:r>
          </a:p>
          <a:p>
            <a:r>
              <a:rPr lang="ka-GE" dirty="0" smtClean="0"/>
              <a:t>ორგანიზაციას შეუძლია დამატებით ინფორმაციის კლასების განსაზღვრა (მაგ. პერსონალური მონაცემების კლასი და სხვა).</a:t>
            </a:r>
            <a:endParaRPr lang="ru-RU" dirty="0"/>
          </a:p>
        </p:txBody>
      </p:sp>
    </p:spTree>
    <p:extLst>
      <p:ext uri="{BB962C8B-B14F-4D97-AF65-F5344CB8AC3E}">
        <p14:creationId xmlns:p14="http://schemas.microsoft.com/office/powerpoint/2010/main" val="3156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a-GE" dirty="0" smtClean="0"/>
              <a:t>აქტივები</a:t>
            </a:r>
            <a:endParaRPr lang="ru-RU" dirty="0"/>
          </a:p>
        </p:txBody>
      </p:sp>
      <p:sp>
        <p:nvSpPr>
          <p:cNvPr id="3" name="Content Placeholder 2"/>
          <p:cNvSpPr>
            <a:spLocks noGrp="1"/>
          </p:cNvSpPr>
          <p:nvPr>
            <p:ph idx="1"/>
          </p:nvPr>
        </p:nvSpPr>
        <p:spPr>
          <a:xfrm>
            <a:off x="677334" y="1483697"/>
            <a:ext cx="8596668" cy="3444564"/>
          </a:xfrm>
        </p:spPr>
        <p:txBody>
          <a:bodyPr>
            <a:normAutofit/>
          </a:bodyPr>
          <a:lstStyle/>
          <a:p>
            <a:r>
              <a:rPr lang="ka-GE" dirty="0" smtClean="0"/>
              <a:t>ინფორმაციული აქტივები (მონაცემები ელექტრონული ფორმით)</a:t>
            </a:r>
          </a:p>
          <a:p>
            <a:r>
              <a:rPr lang="ka-GE" dirty="0" smtClean="0"/>
              <a:t>ინფორმაცია </a:t>
            </a:r>
            <a:r>
              <a:rPr lang="ka-GE" dirty="0" err="1" smtClean="0"/>
              <a:t>არაელექტრონული</a:t>
            </a:r>
            <a:r>
              <a:rPr lang="ka-GE" dirty="0" smtClean="0"/>
              <a:t> ფორმით (ქაღალდზე არსებული)</a:t>
            </a:r>
          </a:p>
          <a:p>
            <a:r>
              <a:rPr lang="ka-GE" dirty="0" smtClean="0"/>
              <a:t>ფიზიკური აქტივები (აპარატურა, კომპიუტერები და </a:t>
            </a:r>
            <a:r>
              <a:rPr lang="ka-GE" dirty="0" err="1" smtClean="0"/>
              <a:t>ა.შ</a:t>
            </a:r>
            <a:r>
              <a:rPr lang="ka-GE" dirty="0" smtClean="0"/>
              <a:t>.)</a:t>
            </a:r>
          </a:p>
          <a:p>
            <a:r>
              <a:rPr lang="ka-GE" dirty="0" smtClean="0"/>
              <a:t>ადამიანები (თანამშრომლები)</a:t>
            </a:r>
          </a:p>
          <a:p>
            <a:r>
              <a:rPr lang="ka-GE" dirty="0" smtClean="0"/>
              <a:t>ორგანიზაციის იმიჯი და რეპუტაცია</a:t>
            </a:r>
          </a:p>
          <a:p>
            <a:r>
              <a:rPr lang="ka-GE" dirty="0" smtClean="0"/>
              <a:t>პროცესები/მომსახურებები</a:t>
            </a:r>
          </a:p>
          <a:p>
            <a:r>
              <a:rPr lang="ka-GE" dirty="0" smtClean="0"/>
              <a:t>პროგრამული აქტივები (ელექტრონული მონაცემების დამუშავების საშუალებები)</a:t>
            </a:r>
            <a:endParaRPr lang="ru-RU" dirty="0"/>
          </a:p>
        </p:txBody>
      </p:sp>
    </p:spTree>
    <p:extLst>
      <p:ext uri="{BB962C8B-B14F-4D97-AF65-F5344CB8AC3E}">
        <p14:creationId xmlns:p14="http://schemas.microsoft.com/office/powerpoint/2010/main" val="223233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4721"/>
          </a:xfrm>
        </p:spPr>
        <p:txBody>
          <a:bodyPr/>
          <a:lstStyle/>
          <a:p>
            <a:r>
              <a:rPr lang="ka-GE" dirty="0" smtClean="0"/>
              <a:t>ინფორმაციული აქტივის მფლობელი</a:t>
            </a:r>
            <a:endParaRPr lang="ru-RU" dirty="0"/>
          </a:p>
        </p:txBody>
      </p:sp>
      <p:sp>
        <p:nvSpPr>
          <p:cNvPr id="3" name="Content Placeholder 2"/>
          <p:cNvSpPr>
            <a:spLocks noGrp="1"/>
          </p:cNvSpPr>
          <p:nvPr>
            <p:ph idx="1"/>
          </p:nvPr>
        </p:nvSpPr>
        <p:spPr>
          <a:xfrm>
            <a:off x="677334" y="1424321"/>
            <a:ext cx="8596668" cy="1722642"/>
          </a:xfrm>
        </p:spPr>
        <p:txBody>
          <a:bodyPr/>
          <a:lstStyle/>
          <a:p>
            <a:r>
              <a:rPr lang="ka-GE" dirty="0" smtClean="0"/>
              <a:t>„მფლობელი“ არის პირი ან სტრუქტურული ერთეული, რომელსაც გააჩნია აქტივის შემუშავების, განვითარების, მხარდაჭერის, გამოყენების და დაცვის დადასტურებული უფლება</a:t>
            </a:r>
          </a:p>
          <a:p>
            <a:r>
              <a:rPr lang="ka-GE" dirty="0" smtClean="0"/>
              <a:t>„მფლობელობა“ არ ნიშნავს, რომ მას გააჩნია აქტივზე რაიმე სახის საკუთრების უფლება</a:t>
            </a:r>
          </a:p>
          <a:p>
            <a:endParaRPr lang="ru-RU" dirty="0"/>
          </a:p>
        </p:txBody>
      </p:sp>
      <p:sp>
        <p:nvSpPr>
          <p:cNvPr id="4" name="Content Placeholder 2"/>
          <p:cNvSpPr txBox="1">
            <a:spLocks/>
          </p:cNvSpPr>
          <p:nvPr/>
        </p:nvSpPr>
        <p:spPr>
          <a:xfrm>
            <a:off x="677333" y="4381278"/>
            <a:ext cx="8965431" cy="17938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ka-GE" dirty="0" smtClean="0"/>
              <a:t>რა ფასეულობა აქვს აქტივს ინციდენტის შემთხვევაში</a:t>
            </a:r>
          </a:p>
          <a:p>
            <a:r>
              <a:rPr lang="ka-GE" dirty="0" smtClean="0"/>
              <a:t>აქტივების ფასეულობა შეგვიძლია დავადგინოთ შემდეგი </a:t>
            </a:r>
            <a:r>
              <a:rPr lang="ka-GE" dirty="0" err="1" smtClean="0"/>
              <a:t>რანჟირებით</a:t>
            </a:r>
            <a:r>
              <a:rPr lang="ka-GE" dirty="0" smtClean="0"/>
              <a:t>: „კრიტიკული“, „მაღალი“, „საშუალო“, „დაბალი“</a:t>
            </a:r>
          </a:p>
          <a:p>
            <a:endParaRPr lang="ka-GE" dirty="0" smtClean="0"/>
          </a:p>
        </p:txBody>
      </p:sp>
      <p:sp>
        <p:nvSpPr>
          <p:cNvPr id="5" name="Title 1"/>
          <p:cNvSpPr txBox="1">
            <a:spLocks/>
          </p:cNvSpPr>
          <p:nvPr/>
        </p:nvSpPr>
        <p:spPr>
          <a:xfrm>
            <a:off x="677334" y="3516358"/>
            <a:ext cx="8596668" cy="814721"/>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ka-GE" dirty="0" smtClean="0"/>
              <a:t>აქტივის ფასეულობა</a:t>
            </a:r>
            <a:endParaRPr lang="ru-RU" dirty="0"/>
          </a:p>
        </p:txBody>
      </p:sp>
    </p:spTree>
    <p:extLst>
      <p:ext uri="{BB962C8B-B14F-4D97-AF65-F5344CB8AC3E}">
        <p14:creationId xmlns:p14="http://schemas.microsoft.com/office/powerpoint/2010/main" val="330694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0772"/>
          </a:xfrm>
        </p:spPr>
        <p:txBody>
          <a:bodyPr/>
          <a:lstStyle/>
          <a:p>
            <a:r>
              <a:rPr lang="ka-GE" dirty="0" smtClean="0"/>
              <a:t>აქტივების მართვა</a:t>
            </a:r>
            <a:endParaRPr lang="ru-RU" dirty="0"/>
          </a:p>
        </p:txBody>
      </p:sp>
      <p:sp>
        <p:nvSpPr>
          <p:cNvPr id="3" name="Content Placeholder 2"/>
          <p:cNvSpPr>
            <a:spLocks noGrp="1"/>
          </p:cNvSpPr>
          <p:nvPr>
            <p:ph idx="1"/>
          </p:nvPr>
        </p:nvSpPr>
        <p:spPr>
          <a:xfrm>
            <a:off x="677334" y="1460373"/>
            <a:ext cx="9257498" cy="2618894"/>
          </a:xfrm>
        </p:spPr>
        <p:txBody>
          <a:bodyPr>
            <a:noAutofit/>
          </a:bodyPr>
          <a:lstStyle/>
          <a:p>
            <a:r>
              <a:rPr lang="ka-GE" sz="2400" b="1" dirty="0" smtClean="0"/>
              <a:t>აქტივების აღწერა </a:t>
            </a:r>
            <a:r>
              <a:rPr lang="ka-GE" sz="2000" dirty="0" smtClean="0"/>
              <a:t>(აქტივების ინვენტარიზაცია, აქტივების მფლობელების დადგენა, აქტივების სათანადო გამოყენება)</a:t>
            </a:r>
          </a:p>
          <a:p>
            <a:r>
              <a:rPr lang="ka-GE" sz="2400" b="1" dirty="0" smtClean="0"/>
              <a:t>აქტივების შეფასება </a:t>
            </a:r>
            <a:r>
              <a:rPr lang="ka-GE" sz="2000" dirty="0" smtClean="0"/>
              <a:t>(</a:t>
            </a:r>
            <a:r>
              <a:rPr lang="ka-GE" sz="2000" dirty="0"/>
              <a:t>რისკების ანალიზის და შეფასების ჩატარება მოცემულ აქტივებთან მიმართებაში</a:t>
            </a:r>
            <a:r>
              <a:rPr lang="ka-GE" sz="2000" dirty="0" smtClean="0"/>
              <a:t>)</a:t>
            </a:r>
          </a:p>
          <a:p>
            <a:r>
              <a:rPr lang="ka-GE" sz="2400" b="1" dirty="0" smtClean="0"/>
              <a:t>აქტივების კლასიფიცირება </a:t>
            </a:r>
            <a:r>
              <a:rPr lang="ka-GE" sz="2000" dirty="0" smtClean="0"/>
              <a:t>(</a:t>
            </a:r>
            <a:r>
              <a:rPr lang="ka-GE" sz="2000" dirty="0"/>
              <a:t>კლასიფიცირების მიზანია ინფორმაციის დაცვის სათანადო დონის უზრუნველყოფა</a:t>
            </a:r>
            <a:r>
              <a:rPr lang="ka-GE" sz="2000" dirty="0" smtClean="0"/>
              <a:t>)</a:t>
            </a:r>
          </a:p>
        </p:txBody>
      </p:sp>
    </p:spTree>
    <p:extLst>
      <p:ext uri="{BB962C8B-B14F-4D97-AF65-F5344CB8AC3E}">
        <p14:creationId xmlns:p14="http://schemas.microsoft.com/office/powerpoint/2010/main" val="99799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a-GE" dirty="0" smtClean="0"/>
              <a:t>რისკების მართვა	</a:t>
            </a:r>
            <a:endParaRPr lang="ru-RU" dirty="0"/>
          </a:p>
        </p:txBody>
      </p:sp>
      <p:sp>
        <p:nvSpPr>
          <p:cNvPr id="3" name="Content Placeholder 2"/>
          <p:cNvSpPr>
            <a:spLocks noGrp="1"/>
          </p:cNvSpPr>
          <p:nvPr>
            <p:ph idx="1"/>
          </p:nvPr>
        </p:nvSpPr>
        <p:spPr>
          <a:xfrm>
            <a:off x="677334" y="1732222"/>
            <a:ext cx="8596668" cy="3243432"/>
          </a:xfrm>
        </p:spPr>
        <p:txBody>
          <a:bodyPr>
            <a:noAutofit/>
          </a:bodyPr>
          <a:lstStyle/>
          <a:p>
            <a:r>
              <a:rPr lang="ka-GE" sz="2400" dirty="0" smtClean="0"/>
              <a:t>რისკების შეფასების მიდგომის განსაზღვრა</a:t>
            </a:r>
          </a:p>
          <a:p>
            <a:r>
              <a:rPr lang="ka-GE" sz="2400" dirty="0" smtClean="0"/>
              <a:t>რისკების გამოვლენა და მათი გავლენის გაანალიზება</a:t>
            </a:r>
          </a:p>
          <a:p>
            <a:r>
              <a:rPr lang="ka-GE" sz="2400" dirty="0" smtClean="0"/>
              <a:t>რისკების მოპყრობის გზების გამოვლენა</a:t>
            </a:r>
          </a:p>
          <a:p>
            <a:r>
              <a:rPr lang="ka-GE" sz="2400" dirty="0" smtClean="0"/>
              <a:t>რისკების მოპყრობის მიზნით კონტროლის მიზნების და კონტროლის მექანიზმების შერჩევა</a:t>
            </a:r>
          </a:p>
          <a:p>
            <a:r>
              <a:rPr lang="ka-GE" sz="2400" dirty="0" smtClean="0"/>
              <a:t>ხელმძღვანელობის მიერ ნარჩენ რისკებზე თანხმობის დადასტურება</a:t>
            </a:r>
            <a:endParaRPr lang="ru-RU" sz="2400" dirty="0"/>
          </a:p>
        </p:txBody>
      </p:sp>
    </p:spTree>
    <p:extLst>
      <p:ext uri="{BB962C8B-B14F-4D97-AF65-F5344CB8AC3E}">
        <p14:creationId xmlns:p14="http://schemas.microsoft.com/office/powerpoint/2010/main" val="3464412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ka-GE" dirty="0" smtClean="0"/>
              <a:t>კონტროლის მექანიზმების გამოყენებადობის განაცხადი </a:t>
            </a:r>
            <a:r>
              <a:rPr lang="en-US" dirty="0" smtClean="0"/>
              <a:t>(Statement of Applicability)</a:t>
            </a:r>
            <a:endParaRPr lang="ru-RU" dirty="0"/>
          </a:p>
        </p:txBody>
      </p:sp>
      <p:sp>
        <p:nvSpPr>
          <p:cNvPr id="3" name="Content Placeholder 2"/>
          <p:cNvSpPr>
            <a:spLocks noGrp="1"/>
          </p:cNvSpPr>
          <p:nvPr>
            <p:ph idx="1"/>
          </p:nvPr>
        </p:nvSpPr>
        <p:spPr>
          <a:xfrm>
            <a:off x="677334" y="2160590"/>
            <a:ext cx="8596668" cy="1464060"/>
          </a:xfrm>
        </p:spPr>
        <p:txBody>
          <a:bodyPr>
            <a:normAutofit/>
          </a:bodyPr>
          <a:lstStyle/>
          <a:p>
            <a:r>
              <a:rPr lang="ka-GE" sz="2000" dirty="0" smtClean="0"/>
              <a:t>ორგანიზაციამ უნდა შეარჩიოს კონტროლის მიზნები და კონტროლის მექანიზმები</a:t>
            </a:r>
          </a:p>
          <a:p>
            <a:r>
              <a:rPr lang="ka-GE" sz="2000" dirty="0" smtClean="0"/>
              <a:t>აღწეროს უკვე დანერგილი კონტროლის მიზნები და კონტროლის მექანიზმები</a:t>
            </a:r>
          </a:p>
          <a:p>
            <a:pPr marL="0" indent="0">
              <a:buNone/>
            </a:pPr>
            <a:endParaRPr lang="ru-RU" sz="2000" dirty="0"/>
          </a:p>
        </p:txBody>
      </p:sp>
    </p:spTree>
    <p:extLst>
      <p:ext uri="{BB962C8B-B14F-4D97-AF65-F5344CB8AC3E}">
        <p14:creationId xmlns:p14="http://schemas.microsoft.com/office/powerpoint/2010/main" val="36654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a-GE" dirty="0" smtClean="0"/>
              <a:t>იუმს-ის აუდიტი</a:t>
            </a:r>
            <a:endParaRPr lang="ru-RU" dirty="0"/>
          </a:p>
        </p:txBody>
      </p:sp>
      <p:sp>
        <p:nvSpPr>
          <p:cNvPr id="3" name="TextBox 2"/>
          <p:cNvSpPr txBox="1"/>
          <p:nvPr/>
        </p:nvSpPr>
        <p:spPr>
          <a:xfrm>
            <a:off x="1944130" y="2232454"/>
            <a:ext cx="1675459" cy="369332"/>
          </a:xfrm>
          <a:prstGeom prst="rect">
            <a:avLst/>
          </a:prstGeom>
          <a:noFill/>
        </p:spPr>
        <p:txBody>
          <a:bodyPr wrap="none" rtlCol="0">
            <a:spAutoFit/>
          </a:bodyPr>
          <a:lstStyle/>
          <a:p>
            <a:r>
              <a:rPr lang="ka-GE" dirty="0" smtClean="0"/>
              <a:t>შიდა აუდიტი</a:t>
            </a:r>
            <a:endParaRPr lang="en-US" dirty="0"/>
          </a:p>
        </p:txBody>
      </p:sp>
      <p:sp>
        <p:nvSpPr>
          <p:cNvPr id="4" name="TextBox 3"/>
          <p:cNvSpPr txBox="1"/>
          <p:nvPr/>
        </p:nvSpPr>
        <p:spPr>
          <a:xfrm>
            <a:off x="1944129" y="2903840"/>
            <a:ext cx="1624163" cy="369332"/>
          </a:xfrm>
          <a:prstGeom prst="rect">
            <a:avLst/>
          </a:prstGeom>
          <a:noFill/>
        </p:spPr>
        <p:txBody>
          <a:bodyPr wrap="none" rtlCol="0">
            <a:spAutoFit/>
          </a:bodyPr>
          <a:lstStyle/>
          <a:p>
            <a:r>
              <a:rPr lang="ka-GE" dirty="0" smtClean="0"/>
              <a:t>გარე აუდიტი</a:t>
            </a:r>
            <a:endParaRPr lang="en-US" dirty="0"/>
          </a:p>
        </p:txBody>
      </p:sp>
      <p:sp>
        <p:nvSpPr>
          <p:cNvPr id="5" name="TextBox 4"/>
          <p:cNvSpPr txBox="1"/>
          <p:nvPr/>
        </p:nvSpPr>
        <p:spPr>
          <a:xfrm>
            <a:off x="1944128" y="3575226"/>
            <a:ext cx="4424609" cy="369332"/>
          </a:xfrm>
          <a:prstGeom prst="rect">
            <a:avLst/>
          </a:prstGeom>
          <a:noFill/>
        </p:spPr>
        <p:txBody>
          <a:bodyPr wrap="none" rtlCol="0">
            <a:spAutoFit/>
          </a:bodyPr>
          <a:lstStyle/>
          <a:p>
            <a:r>
              <a:rPr lang="ka-GE" dirty="0" smtClean="0"/>
              <a:t>მესამე მხარის აუდიტი, სერტიფიცირება</a:t>
            </a:r>
            <a:endParaRPr lang="en-US" dirty="0"/>
          </a:p>
        </p:txBody>
      </p:sp>
    </p:spTree>
    <p:extLst>
      <p:ext uri="{BB962C8B-B14F-4D97-AF65-F5344CB8AC3E}">
        <p14:creationId xmlns:p14="http://schemas.microsoft.com/office/powerpoint/2010/main" val="163179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7918" y="2854296"/>
            <a:ext cx="8596668" cy="904904"/>
          </a:xfrm>
        </p:spPr>
        <p:txBody>
          <a:bodyPr/>
          <a:lstStyle/>
          <a:p>
            <a:pPr algn="ctr"/>
            <a:r>
              <a:rPr lang="ka-GE" dirty="0" smtClean="0"/>
              <a:t>მადლობა ყურადღებისთვის</a:t>
            </a:r>
            <a:endParaRPr lang="ru-RU" dirty="0"/>
          </a:p>
        </p:txBody>
      </p:sp>
    </p:spTree>
    <p:extLst>
      <p:ext uri="{BB962C8B-B14F-4D97-AF65-F5344CB8AC3E}">
        <p14:creationId xmlns:p14="http://schemas.microsoft.com/office/powerpoint/2010/main" val="27492648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366" y="614061"/>
            <a:ext cx="8596668" cy="1320800"/>
          </a:xfrm>
        </p:spPr>
        <p:txBody>
          <a:bodyPr/>
          <a:lstStyle/>
          <a:p>
            <a:pPr algn="ctr"/>
            <a:r>
              <a:rPr lang="ka-GE" dirty="0" smtClean="0"/>
              <a:t>2008 წლის კიბერ-ომი რუსეთთან და მისი შედეგები</a:t>
            </a:r>
            <a:endParaRPr lang="en-US" dirty="0"/>
          </a:p>
        </p:txBody>
      </p:sp>
      <p:sp>
        <p:nvSpPr>
          <p:cNvPr id="4" name="TextBox 3"/>
          <p:cNvSpPr txBox="1"/>
          <p:nvPr/>
        </p:nvSpPr>
        <p:spPr>
          <a:xfrm>
            <a:off x="1113366" y="2476903"/>
            <a:ext cx="8470901" cy="369332"/>
          </a:xfrm>
          <a:prstGeom prst="rect">
            <a:avLst/>
          </a:prstGeom>
          <a:noFill/>
        </p:spPr>
        <p:txBody>
          <a:bodyPr wrap="square" rtlCol="0">
            <a:spAutoFit/>
          </a:bodyPr>
          <a:lstStyle/>
          <a:p>
            <a:pPr marL="285750" indent="-285750">
              <a:buFont typeface="Wingdings" panose="05000000000000000000" pitchFamily="2" charset="2"/>
              <a:buChar char="Ø"/>
            </a:pPr>
            <a:r>
              <a:rPr lang="ka-GE" dirty="0" smtClean="0"/>
              <a:t>მასშტაბური კიბერშეტევა საქართველოს კრიტიკულ ინფრასტრუქტურაზე</a:t>
            </a:r>
            <a:endParaRPr lang="en-US" dirty="0"/>
          </a:p>
        </p:txBody>
      </p:sp>
      <p:sp>
        <p:nvSpPr>
          <p:cNvPr id="5" name="TextBox 4"/>
          <p:cNvSpPr txBox="1"/>
          <p:nvPr/>
        </p:nvSpPr>
        <p:spPr>
          <a:xfrm>
            <a:off x="1113366" y="3669737"/>
            <a:ext cx="7891849" cy="369332"/>
          </a:xfrm>
          <a:prstGeom prst="rect">
            <a:avLst/>
          </a:prstGeom>
          <a:noFill/>
        </p:spPr>
        <p:txBody>
          <a:bodyPr wrap="square" rtlCol="0">
            <a:spAutoFit/>
          </a:bodyPr>
          <a:lstStyle/>
          <a:p>
            <a:pPr marL="285750" indent="-285750">
              <a:buFont typeface="Wingdings" panose="05000000000000000000" pitchFamily="2" charset="2"/>
              <a:buChar char="Ø"/>
            </a:pPr>
            <a:r>
              <a:rPr lang="ka-GE" dirty="0" smtClean="0"/>
              <a:t>ფინანსური და რეპუტაციული ზარალი</a:t>
            </a:r>
            <a:endParaRPr lang="en-US" dirty="0"/>
          </a:p>
        </p:txBody>
      </p:sp>
    </p:spTree>
    <p:extLst>
      <p:ext uri="{BB962C8B-B14F-4D97-AF65-F5344CB8AC3E}">
        <p14:creationId xmlns:p14="http://schemas.microsoft.com/office/powerpoint/2010/main" val="18393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576284"/>
            <a:ext cx="8596668" cy="2704170"/>
          </a:xfrm>
        </p:spPr>
        <p:txBody>
          <a:bodyPr>
            <a:noAutofit/>
          </a:bodyPr>
          <a:lstStyle/>
          <a:p>
            <a:pPr algn="just"/>
            <a:r>
              <a:rPr lang="ka-GE" sz="2000" u="sng" dirty="0" smtClean="0"/>
              <a:t>საქართველოს ეროვნული ინტერესი N12.</a:t>
            </a:r>
            <a:r>
              <a:rPr lang="ka-GE" sz="2000" b="1" i="1" dirty="0" smtClean="0"/>
              <a:t> საქართველოსთვის </a:t>
            </a:r>
            <a:r>
              <a:rPr lang="ka-GE" sz="2000" b="1" i="1" dirty="0"/>
              <a:t>მეტად მნიშვნელოვანია ინფორმაციული სივრცის უსაფრთხოება და ელექტრონული ინფორმაციის დაცულობა. ინფორმაციული ტექნოლოგიების სწრაფ განვითარებასთან ერთად იზრდება მათზე სახელმწიფოს კრიტიკული ინფრასტრუქტურის დამოკიდებულება. ამის გათვალისწინებით, დიდი მნიშვნელობა ენიჭება </a:t>
            </a:r>
            <a:r>
              <a:rPr lang="ka-GE" sz="2000" b="1" i="1" dirty="0" err="1"/>
              <a:t>კიბერდანაშაულთან</a:t>
            </a:r>
            <a:r>
              <a:rPr lang="ka-GE" sz="2000" b="1" i="1" dirty="0"/>
              <a:t> ბრძოლას და </a:t>
            </a:r>
            <a:r>
              <a:rPr lang="ka-GE" sz="2000" b="1" i="1" dirty="0" err="1"/>
              <a:t>კიბერსივრცეში</a:t>
            </a:r>
            <a:r>
              <a:rPr lang="ka-GE" sz="2000" b="1" i="1" dirty="0"/>
              <a:t> დივერსიული აქტებისგან თავდაცვას</a:t>
            </a:r>
            <a:r>
              <a:rPr lang="ka-GE" sz="2000" b="1" i="1" dirty="0" smtClean="0"/>
              <a:t>.</a:t>
            </a:r>
          </a:p>
        </p:txBody>
      </p:sp>
      <p:sp>
        <p:nvSpPr>
          <p:cNvPr id="4" name="Title 3"/>
          <p:cNvSpPr>
            <a:spLocks noGrp="1"/>
          </p:cNvSpPr>
          <p:nvPr>
            <p:ph type="title"/>
          </p:nvPr>
        </p:nvSpPr>
        <p:spPr>
          <a:xfrm>
            <a:off x="677334" y="581793"/>
            <a:ext cx="8596668" cy="993569"/>
          </a:xfrm>
        </p:spPr>
        <p:txBody>
          <a:bodyPr>
            <a:normAutofit fontScale="90000"/>
          </a:bodyPr>
          <a:lstStyle/>
          <a:p>
            <a:pPr algn="ctr"/>
            <a:r>
              <a:rPr lang="ka-GE" dirty="0"/>
              <a:t>ამონარიდი საქართველოს ეროვნული უსაფრთხოების კონცეფციიდან</a:t>
            </a:r>
            <a:br>
              <a:rPr lang="ka-GE" dirty="0"/>
            </a:br>
            <a:endParaRPr lang="ru-RU" dirty="0"/>
          </a:p>
        </p:txBody>
      </p:sp>
    </p:spTree>
    <p:extLst>
      <p:ext uri="{BB962C8B-B14F-4D97-AF65-F5344CB8AC3E}">
        <p14:creationId xmlns:p14="http://schemas.microsoft.com/office/powerpoint/2010/main" val="2750014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365" y="511469"/>
            <a:ext cx="8596668" cy="1320800"/>
          </a:xfrm>
        </p:spPr>
        <p:txBody>
          <a:bodyPr/>
          <a:lstStyle/>
          <a:p>
            <a:pPr algn="ctr"/>
            <a:r>
              <a:rPr lang="ka-GE" dirty="0" smtClean="0"/>
              <a:t>კანონი ინფორმაციული </a:t>
            </a:r>
            <a:br>
              <a:rPr lang="ka-GE" dirty="0" smtClean="0"/>
            </a:br>
            <a:r>
              <a:rPr lang="ka-GE" dirty="0" smtClean="0"/>
              <a:t>უსაფრთხოების შესახებ</a:t>
            </a:r>
            <a:endParaRPr lang="en-US" dirty="0"/>
          </a:p>
        </p:txBody>
      </p:sp>
      <p:sp>
        <p:nvSpPr>
          <p:cNvPr id="4" name="TextBox 3"/>
          <p:cNvSpPr txBox="1"/>
          <p:nvPr/>
        </p:nvSpPr>
        <p:spPr>
          <a:xfrm>
            <a:off x="1113366" y="2476903"/>
            <a:ext cx="8470901" cy="646331"/>
          </a:xfrm>
          <a:prstGeom prst="rect">
            <a:avLst/>
          </a:prstGeom>
          <a:noFill/>
        </p:spPr>
        <p:txBody>
          <a:bodyPr wrap="square" rtlCol="0">
            <a:spAutoFit/>
          </a:bodyPr>
          <a:lstStyle/>
          <a:p>
            <a:pPr marL="285750" indent="-285750">
              <a:buFont typeface="Wingdings" panose="05000000000000000000" pitchFamily="2" charset="2"/>
              <a:buChar char="Ø"/>
            </a:pPr>
            <a:r>
              <a:rPr lang="ka-GE" dirty="0" smtClean="0"/>
              <a:t>კანონის მიზანია ინფორმაციული უსაფრთხოების უზრუნველყოფა საჯარო და კერძო სტრუქტურებში</a:t>
            </a:r>
            <a:endParaRPr lang="en-US" dirty="0"/>
          </a:p>
        </p:txBody>
      </p:sp>
      <p:sp>
        <p:nvSpPr>
          <p:cNvPr id="5" name="TextBox 4"/>
          <p:cNvSpPr txBox="1"/>
          <p:nvPr/>
        </p:nvSpPr>
        <p:spPr>
          <a:xfrm>
            <a:off x="1113365" y="3383125"/>
            <a:ext cx="8470901" cy="369332"/>
          </a:xfrm>
          <a:prstGeom prst="rect">
            <a:avLst/>
          </a:prstGeom>
          <a:noFill/>
        </p:spPr>
        <p:txBody>
          <a:bodyPr wrap="square" rtlCol="0">
            <a:spAutoFit/>
          </a:bodyPr>
          <a:lstStyle/>
          <a:p>
            <a:pPr marL="285750" indent="-285750">
              <a:buFont typeface="Wingdings" panose="05000000000000000000" pitchFamily="2" charset="2"/>
              <a:buChar char="Ø"/>
            </a:pPr>
            <a:r>
              <a:rPr lang="ka-GE" dirty="0" smtClean="0"/>
              <a:t>კრიტიკული ინფორმაციული სისტემის სუბიექტები</a:t>
            </a:r>
            <a:endParaRPr lang="en-US" dirty="0"/>
          </a:p>
        </p:txBody>
      </p:sp>
    </p:spTree>
    <p:extLst>
      <p:ext uri="{BB962C8B-B14F-4D97-AF65-F5344CB8AC3E}">
        <p14:creationId xmlns:p14="http://schemas.microsoft.com/office/powerpoint/2010/main" val="73443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02179"/>
          </a:xfrm>
        </p:spPr>
        <p:txBody>
          <a:bodyPr numCol="3">
            <a:noAutofit/>
          </a:bodyPr>
          <a:lstStyle/>
          <a:p>
            <a:r>
              <a:rPr lang="ka-GE" sz="1200" b="1" dirty="0" smtClean="0"/>
              <a:t>კრიტიკული </a:t>
            </a:r>
            <a:r>
              <a:rPr lang="ka-GE" sz="1200" b="1" dirty="0"/>
              <a:t>ინფორმაციული სისტემის სუბიექტების შემდეგი ნუსხა:</a:t>
            </a:r>
          </a:p>
          <a:p>
            <a:r>
              <a:rPr lang="ka-GE" sz="1200" dirty="0"/>
              <a:t>1. საქართველოს იუსტიციის სამინისტრო;</a:t>
            </a:r>
          </a:p>
          <a:p>
            <a:r>
              <a:rPr lang="ka-GE" sz="1200" dirty="0"/>
              <a:t>2. საქართველოს სასჯელაღსრულებისა და პრობაციის სამინისტრო;</a:t>
            </a:r>
          </a:p>
          <a:p>
            <a:r>
              <a:rPr lang="ka-GE" sz="1200" dirty="0"/>
              <a:t>3. საქართველოს საგარეო საქმეთა სამინისტრო;</a:t>
            </a:r>
          </a:p>
          <a:p>
            <a:r>
              <a:rPr lang="ka-GE" sz="1200" dirty="0"/>
              <a:t>4. საქართველოს ფინანსთა სამინისტრო;</a:t>
            </a:r>
          </a:p>
          <a:p>
            <a:r>
              <a:rPr lang="ka-GE" sz="1200" dirty="0"/>
              <a:t>5. საქართველოს შინაგან საქმეთა სამინისტრო;</a:t>
            </a:r>
          </a:p>
          <a:p>
            <a:r>
              <a:rPr lang="ka-GE" sz="1200" dirty="0"/>
              <a:t>6.  საქართველოს რეგიონული განვითარებისა და  </a:t>
            </a:r>
            <a:r>
              <a:rPr lang="ka-GE" sz="1200" dirty="0" smtClean="0"/>
              <a:t>ინფრასტრუქტურის სამინისტრო</a:t>
            </a:r>
            <a:r>
              <a:rPr lang="ka-GE" sz="1200" dirty="0"/>
              <a:t>;</a:t>
            </a:r>
          </a:p>
          <a:p>
            <a:r>
              <a:rPr lang="ka-GE" sz="1200" dirty="0"/>
              <a:t>7.  საქართველოს შრომის, ჯანმრთელობისა და სოციალური </a:t>
            </a:r>
            <a:r>
              <a:rPr lang="ka-GE" sz="1200" dirty="0" smtClean="0"/>
              <a:t>დაცვის სამინისტრო</a:t>
            </a:r>
            <a:r>
              <a:rPr lang="ka-GE" sz="1200" dirty="0"/>
              <a:t>;</a:t>
            </a:r>
          </a:p>
          <a:p>
            <a:r>
              <a:rPr lang="ka-GE" sz="1200" dirty="0"/>
              <a:t>8.  საქართველოს ეკონომიკისა და მდგრადი განვითარების სამინისტრო;</a:t>
            </a:r>
          </a:p>
          <a:p>
            <a:r>
              <a:rPr lang="ka-GE" sz="1200" dirty="0"/>
              <a:t>9.  საქართველოს პარლამენტი;</a:t>
            </a:r>
          </a:p>
          <a:p>
            <a:r>
              <a:rPr lang="ka-GE" sz="1200" dirty="0"/>
              <a:t>10.  საქართველოს პრეზიდენტის ადმინისტრაცია;</a:t>
            </a:r>
          </a:p>
          <a:p>
            <a:r>
              <a:rPr lang="ka-GE" sz="1200" dirty="0"/>
              <a:t>11.  საქართველოს მთავრობის კანცელარია;</a:t>
            </a:r>
          </a:p>
          <a:p>
            <a:r>
              <a:rPr lang="ka-GE" sz="1200" dirty="0"/>
              <a:t>12.  საქართველოს ეროვნული ბანკი;</a:t>
            </a:r>
          </a:p>
          <a:p>
            <a:r>
              <a:rPr lang="ka-GE" sz="1200" dirty="0"/>
              <a:t>13.  საქართველოს მთავარი პროკურატურა;</a:t>
            </a:r>
          </a:p>
          <a:p>
            <a:r>
              <a:rPr lang="ka-GE" sz="1200" dirty="0"/>
              <a:t>14.  ქალაქ თბილისის მერია;</a:t>
            </a:r>
          </a:p>
          <a:p>
            <a:r>
              <a:rPr lang="ka-GE" sz="1200" dirty="0"/>
              <a:t>15.  საქართველოს ცენტრალური საარჩევნო კომისიის აპარატი;</a:t>
            </a:r>
          </a:p>
          <a:p>
            <a:r>
              <a:rPr lang="ka-GE" sz="1200" dirty="0"/>
              <a:t>16.  საჯარო სამართლის იურიდიული პირი – „</a:t>
            </a:r>
            <a:r>
              <a:rPr lang="ka-GE" sz="1200" dirty="0" err="1"/>
              <a:t>სმართ</a:t>
            </a:r>
            <a:r>
              <a:rPr lang="ka-GE" sz="1200" dirty="0"/>
              <a:t> </a:t>
            </a:r>
            <a:r>
              <a:rPr lang="ka-GE" sz="1200" dirty="0" err="1"/>
              <a:t>ლოჯიქი</a:t>
            </a:r>
            <a:r>
              <a:rPr lang="ka-GE" sz="1200" dirty="0"/>
              <a:t>“ (</a:t>
            </a:r>
            <a:r>
              <a:rPr lang="en-US" sz="1200" dirty="0" smtClean="0"/>
              <a:t>SMART</a:t>
            </a:r>
            <a:r>
              <a:rPr lang="ka-GE" sz="1200" dirty="0" smtClean="0"/>
              <a:t> </a:t>
            </a:r>
            <a:r>
              <a:rPr lang="en-US" sz="1200" dirty="0" smtClean="0"/>
              <a:t>LOGIC</a:t>
            </a:r>
            <a:r>
              <a:rPr lang="en-US" sz="1200" dirty="0"/>
              <a:t>);</a:t>
            </a:r>
          </a:p>
          <a:p>
            <a:r>
              <a:rPr lang="ka-GE" sz="1200" dirty="0"/>
              <a:t>17.  საჯარო სამართლის იურიდიული პირი – სახელმწიფო </a:t>
            </a:r>
            <a:r>
              <a:rPr lang="ka-GE" sz="1200" dirty="0" smtClean="0"/>
              <a:t>შესყიდვების სააგენტო</a:t>
            </a:r>
            <a:r>
              <a:rPr lang="ka-GE" sz="1200" dirty="0"/>
              <a:t>;</a:t>
            </a:r>
          </a:p>
          <a:p>
            <a:r>
              <a:rPr lang="ka-GE" sz="1200" dirty="0"/>
              <a:t>18.  საჯარო სამართლის იურიდიული პირი  – სოციალური </a:t>
            </a:r>
            <a:r>
              <a:rPr lang="ka-GE" sz="1200" dirty="0" smtClean="0"/>
              <a:t>მომსახურების სააგენტო</a:t>
            </a:r>
            <a:r>
              <a:rPr lang="ka-GE" sz="1200" dirty="0"/>
              <a:t>;</a:t>
            </a:r>
          </a:p>
          <a:p>
            <a:r>
              <a:rPr lang="ka-GE" sz="1200" dirty="0"/>
              <a:t>19.  საჯარო სამართლის იურიდიული პირი  – შეფასებისა და </a:t>
            </a:r>
            <a:r>
              <a:rPr lang="ka-GE" sz="1200" dirty="0" smtClean="0"/>
              <a:t>გამოცდების ეროვნული </a:t>
            </a:r>
            <a:r>
              <a:rPr lang="ka-GE" sz="1200" dirty="0"/>
              <a:t>ცენტრი;</a:t>
            </a:r>
          </a:p>
          <a:p>
            <a:r>
              <a:rPr lang="ka-GE" sz="1200" dirty="0"/>
              <a:t>20.  საჯარო სამართლის იურიდიული პირი – სახელმწიფო </a:t>
            </a:r>
            <a:r>
              <a:rPr lang="ka-GE" sz="1200" dirty="0" smtClean="0"/>
              <a:t>სერვისების განვითარების </a:t>
            </a:r>
            <a:r>
              <a:rPr lang="ka-GE" sz="1200" dirty="0"/>
              <a:t>სააგენტო;</a:t>
            </a:r>
          </a:p>
          <a:p>
            <a:r>
              <a:rPr lang="ka-GE" sz="1200" dirty="0"/>
              <a:t>21.  საჯარო სამართლის იურიდიული პირი – </a:t>
            </a:r>
            <a:r>
              <a:rPr lang="ka-GE" sz="1200" dirty="0" smtClean="0"/>
              <a:t>საფინანსო‑ანალიტიკური სამსახური</a:t>
            </a:r>
            <a:r>
              <a:rPr lang="ka-GE" sz="1200" dirty="0"/>
              <a:t>;</a:t>
            </a:r>
          </a:p>
          <a:p>
            <a:r>
              <a:rPr lang="ka-GE" sz="1200" dirty="0"/>
              <a:t>22.  საჯარო სამართლის იურიდიული პირი – საჯარო რეესტრის </a:t>
            </a:r>
            <a:r>
              <a:rPr lang="ka-GE" sz="1200" dirty="0" smtClean="0"/>
              <a:t>ეროვნული სააგენტო</a:t>
            </a:r>
            <a:r>
              <a:rPr lang="ka-GE" sz="1200" dirty="0"/>
              <a:t>;</a:t>
            </a:r>
          </a:p>
          <a:p>
            <a:r>
              <a:rPr lang="ka-GE" sz="1200" dirty="0"/>
              <a:t>23.  საჯარო სამართლის იურიდიული პირი – შემოსავლების სამსახური;</a:t>
            </a:r>
          </a:p>
          <a:p>
            <a:r>
              <a:rPr lang="ka-GE" sz="1200" dirty="0"/>
              <a:t>24.  საჯარო სამართლის იურიდიული პირი – საქართველოს </a:t>
            </a:r>
            <a:r>
              <a:rPr lang="ka-GE" sz="1200" dirty="0" smtClean="0"/>
              <a:t>ფინანსური მონიტორინგის </a:t>
            </a:r>
            <a:r>
              <a:rPr lang="ka-GE" sz="1200" dirty="0"/>
              <a:t>სამსახური;</a:t>
            </a:r>
          </a:p>
          <a:p>
            <a:r>
              <a:rPr lang="ka-GE" sz="1200" dirty="0"/>
              <a:t>25.  საჯარო სამართლის იურიდიული პირი – სამედიცინო </a:t>
            </a:r>
            <a:r>
              <a:rPr lang="ka-GE" sz="1200" dirty="0" smtClean="0"/>
              <a:t>საქმიანობის სახელმწიფო </a:t>
            </a:r>
            <a:r>
              <a:rPr lang="ka-GE" sz="1200" dirty="0"/>
              <a:t>რეგულირების სააგენტო;</a:t>
            </a:r>
          </a:p>
          <a:p>
            <a:r>
              <a:rPr lang="ka-GE" sz="1200" dirty="0"/>
              <a:t>26. საჯარო სამართლის იურიდიული პირი – ლ. საყვარელიძის </a:t>
            </a:r>
            <a:r>
              <a:rPr lang="ka-GE" sz="1200" dirty="0" smtClean="0"/>
              <a:t>სახელობის დაავადებათა </a:t>
            </a:r>
            <a:r>
              <a:rPr lang="ka-GE" sz="1200" dirty="0"/>
              <a:t>კონტროლისა და საზოგადოებრივი ჯანმრთელობის </a:t>
            </a:r>
            <a:r>
              <a:rPr lang="ka-GE" sz="1200" dirty="0" smtClean="0"/>
              <a:t>ეროვნული ცენტრი</a:t>
            </a:r>
            <a:r>
              <a:rPr lang="ka-GE" sz="1200" dirty="0"/>
              <a:t>;</a:t>
            </a:r>
          </a:p>
          <a:p>
            <a:r>
              <a:rPr lang="ka-GE" sz="1200" dirty="0"/>
              <a:t>27.  საჯარო სამართლის იურიდიული პირი – სამედიცინო </a:t>
            </a:r>
            <a:r>
              <a:rPr lang="ka-GE" sz="1200" dirty="0" smtClean="0"/>
              <a:t>მედიაციის სამსახური</a:t>
            </a:r>
            <a:r>
              <a:rPr lang="ka-GE" sz="1200" dirty="0"/>
              <a:t>;</a:t>
            </a:r>
          </a:p>
          <a:p>
            <a:r>
              <a:rPr lang="ka-GE" sz="1200" dirty="0"/>
              <a:t>28.  საჯარო სამართლის იურიდიული პირი – სამოქალაქო ავიაციის სააგენტო;</a:t>
            </a:r>
          </a:p>
          <a:p>
            <a:r>
              <a:rPr lang="ka-GE" sz="1200" dirty="0"/>
              <a:t>29.  საჯარო სამართლის იურიდიული პირი – საზღვაო </a:t>
            </a:r>
            <a:r>
              <a:rPr lang="ka-GE" sz="1200" dirty="0" smtClean="0"/>
              <a:t>ტრანსპორტის სააგენტო</a:t>
            </a:r>
            <a:r>
              <a:rPr lang="ka-GE" sz="1200" dirty="0"/>
              <a:t>;</a:t>
            </a:r>
          </a:p>
          <a:p>
            <a:r>
              <a:rPr lang="ka-GE" sz="1200" dirty="0"/>
              <a:t>30.  საჯარო სამართლის იურიდიული პირი  – სახმელეთო </a:t>
            </a:r>
            <a:r>
              <a:rPr lang="ka-GE" sz="1200" dirty="0" smtClean="0"/>
              <a:t>ტრანსპორტის სააგენტო</a:t>
            </a:r>
            <a:r>
              <a:rPr lang="ka-GE" sz="1200" dirty="0"/>
              <a:t>;</a:t>
            </a:r>
          </a:p>
          <a:p>
            <a:r>
              <a:rPr lang="ka-GE" sz="1200" dirty="0"/>
              <a:t>31.  საჯარო სამართლის იურიდიული პირი – განათლების </a:t>
            </a:r>
            <a:r>
              <a:rPr lang="ka-GE" sz="1200" dirty="0" smtClean="0"/>
              <a:t>მართვის საინფორმაციო </a:t>
            </a:r>
            <a:r>
              <a:rPr lang="ka-GE" sz="1200" dirty="0"/>
              <a:t>სისტემა;</a:t>
            </a:r>
          </a:p>
          <a:p>
            <a:r>
              <a:rPr lang="ka-GE" sz="1200" dirty="0"/>
              <a:t>32.  სააქციო საზოგადოება „საქართველოს რკინიგზა“;</a:t>
            </a:r>
          </a:p>
          <a:p>
            <a:r>
              <a:rPr lang="ka-GE" sz="1200" dirty="0"/>
              <a:t>33.  შეზღუდული პასუხისმგებლობის საზოგადოება „საქაერონავიგაცია“;</a:t>
            </a:r>
          </a:p>
          <a:p>
            <a:r>
              <a:rPr lang="ka-GE" sz="1200" dirty="0"/>
              <a:t>34.  შეზღუდული პასუხისმგებლობის საზოგადოება „</a:t>
            </a:r>
            <a:r>
              <a:rPr lang="ka-GE" sz="1200" dirty="0" smtClean="0"/>
              <a:t>საქართველოს აეროპორტების </a:t>
            </a:r>
            <a:r>
              <a:rPr lang="ka-GE" sz="1200" dirty="0"/>
              <a:t>გაერთიანება“;</a:t>
            </a:r>
          </a:p>
          <a:p>
            <a:r>
              <a:rPr lang="ka-GE" sz="1200" dirty="0"/>
              <a:t>35.  საჯარო სამართლის იურიდიული პირი  – განათლების ხარისხის განვითარების ეროვნული ცენტრი;</a:t>
            </a:r>
          </a:p>
          <a:p>
            <a:r>
              <a:rPr lang="ka-GE" sz="1200" dirty="0"/>
              <a:t>36.  საქართველოს შინაგან საქმეთა სამინისტროს სახელმწიფო </a:t>
            </a:r>
            <a:r>
              <a:rPr lang="ka-GE" sz="1200" dirty="0" smtClean="0"/>
              <a:t>საქვეუწყებო დაწესებულება </a:t>
            </a:r>
            <a:r>
              <a:rPr lang="ka-GE" sz="1200" dirty="0"/>
              <a:t>- საქართველოს სასაზღვრო პოლიცია;</a:t>
            </a:r>
          </a:p>
          <a:p>
            <a:r>
              <a:rPr lang="ka-GE" sz="1200" dirty="0"/>
              <a:t>37.  საჯარო სამართლის იურიდიული პირი – საქართველოს შინაგან საქმეთა სამინისტროს მომსახურების სააგენტო;</a:t>
            </a:r>
          </a:p>
          <a:p>
            <a:r>
              <a:rPr lang="ka-GE" sz="1200" dirty="0"/>
              <a:t>38.  საქართველოს შინაგან საქმეთა სამინისტროს საჯარო </a:t>
            </a:r>
            <a:r>
              <a:rPr lang="ka-GE" sz="1200" dirty="0" smtClean="0"/>
              <a:t>სამართლის იურიდიული </a:t>
            </a:r>
            <a:r>
              <a:rPr lang="ka-GE" sz="1200" dirty="0"/>
              <a:t>პირი - „112“;</a:t>
            </a:r>
          </a:p>
          <a:p>
            <a:r>
              <a:rPr lang="ka-GE" sz="1200" dirty="0"/>
              <a:t>39.  საჯარო სამართლის იურიდიული პირი - გარემოს ეროვნული სააგენტო.</a:t>
            </a:r>
          </a:p>
          <a:p>
            <a:endParaRPr lang="ru-RU" sz="1200" dirty="0"/>
          </a:p>
        </p:txBody>
      </p:sp>
    </p:spTree>
    <p:extLst>
      <p:ext uri="{BB962C8B-B14F-4D97-AF65-F5344CB8AC3E}">
        <p14:creationId xmlns:p14="http://schemas.microsoft.com/office/powerpoint/2010/main" val="1661618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59011"/>
            <a:ext cx="8596668" cy="5286416"/>
          </a:xfrm>
        </p:spPr>
        <p:txBody>
          <a:bodyPr>
            <a:noAutofit/>
          </a:bodyPr>
          <a:lstStyle/>
          <a:p>
            <a:r>
              <a:rPr lang="ka-GE" sz="1600" b="1" dirty="0"/>
              <a:t>მუხლი 7. ინფორმაციული უსაფრთხოების მენეჯერი</a:t>
            </a:r>
          </a:p>
          <a:p>
            <a:r>
              <a:rPr lang="ka-GE" sz="1600" dirty="0"/>
              <a:t>1. კრიტიკული ინფორმაციული სისტემის სუბიექტი ვალდებულია განსაზღვროს კონკრეტული </a:t>
            </a:r>
            <a:r>
              <a:rPr lang="ka-GE" sz="1600" dirty="0" smtClean="0"/>
              <a:t>პირი </a:t>
            </a:r>
            <a:r>
              <a:rPr lang="ka-GE" sz="1600" dirty="0"/>
              <a:t>(პირები) ან თანამშრომელი (თანამშრომლები), რომელიც (რომლებიც) </a:t>
            </a:r>
            <a:r>
              <a:rPr lang="ka-GE" sz="1600" dirty="0" smtClean="0"/>
              <a:t>პასუხისმგებელია (პასუხისმგებელი </a:t>
            </a:r>
            <a:r>
              <a:rPr lang="ka-GE" sz="1600" dirty="0"/>
              <a:t>არიან) კრიტიკული ინფორმაციის სისტემის სუბიექტის </a:t>
            </a:r>
            <a:r>
              <a:rPr lang="ka-GE" sz="1600" dirty="0" smtClean="0"/>
              <a:t>ინფორმაციული უსაფრთხოების </a:t>
            </a:r>
            <a:r>
              <a:rPr lang="ka-GE" sz="1600" dirty="0"/>
              <a:t>მოთხოვნების შესრულებისათვის (ინფორმაციული უსაფრთხოების მენეჯერი). </a:t>
            </a:r>
          </a:p>
          <a:p>
            <a:r>
              <a:rPr lang="ka-GE" sz="1600" i="1" u="sng" dirty="0"/>
              <a:t>2. ინფორმაციული უსაფრთხოების მენეჯერის ძირითადი მოვალეობებია:</a:t>
            </a:r>
          </a:p>
          <a:p>
            <a:r>
              <a:rPr lang="ka-GE" sz="1600" dirty="0"/>
              <a:t>ა) ინფორმაციული უსაფრთხოების პოლიტიკის მოთხოვნების შესრულების ყოველდღიური </a:t>
            </a:r>
            <a:r>
              <a:rPr lang="ka-GE" sz="1600" dirty="0" smtClean="0"/>
              <a:t>მონიტორინგი</a:t>
            </a:r>
            <a:r>
              <a:rPr lang="ka-GE" sz="1600" dirty="0"/>
              <a:t>;</a:t>
            </a:r>
          </a:p>
          <a:p>
            <a:r>
              <a:rPr lang="ka-GE" sz="1600" dirty="0"/>
              <a:t>ბ) ინფორმაციული აქტივებისა და მათი წვდომის აღწერა;</a:t>
            </a:r>
          </a:p>
          <a:p>
            <a:r>
              <a:rPr lang="ka-GE" sz="1600" dirty="0"/>
              <a:t>გ) ინფორმაციული უსაფრთხოების პოლიტიკის შინაუწყებრივი დოკუმენტაციის მომზადება; </a:t>
            </a:r>
          </a:p>
          <a:p>
            <a:r>
              <a:rPr lang="ka-GE" sz="1600" dirty="0"/>
              <a:t>დ) ინფორმაციული უსაფრთხოების ინციდენტების შესახებ ინფორმაციის შეგროვება და მათზე </a:t>
            </a:r>
            <a:r>
              <a:rPr lang="ka-GE" sz="1600" dirty="0" smtClean="0"/>
              <a:t>რეაგირების </a:t>
            </a:r>
            <a:r>
              <a:rPr lang="ka-GE" sz="1600" dirty="0"/>
              <a:t>მონიტორინგი;</a:t>
            </a:r>
          </a:p>
          <a:p>
            <a:r>
              <a:rPr lang="ka-GE" sz="1600" dirty="0"/>
              <a:t>ე) ინფორმაციული უსაფრთხოების საკითხებზე ანგარიშგება და სხვა სახის </a:t>
            </a:r>
            <a:r>
              <a:rPr lang="ka-GE" sz="1600" dirty="0" smtClean="0"/>
              <a:t>ადმინისტრაციული/საორგანიზაციო </a:t>
            </a:r>
            <a:r>
              <a:rPr lang="ka-GE" sz="1600" dirty="0"/>
              <a:t>საქმიანობა;</a:t>
            </a:r>
          </a:p>
          <a:p>
            <a:endParaRPr lang="ru-RU" sz="1400" dirty="0"/>
          </a:p>
        </p:txBody>
      </p:sp>
      <p:sp>
        <p:nvSpPr>
          <p:cNvPr id="5" name="Title 1"/>
          <p:cNvSpPr>
            <a:spLocks noGrp="1"/>
          </p:cNvSpPr>
          <p:nvPr>
            <p:ph type="title"/>
          </p:nvPr>
        </p:nvSpPr>
        <p:spPr>
          <a:xfrm>
            <a:off x="677334" y="222421"/>
            <a:ext cx="8596668" cy="601362"/>
          </a:xfrm>
        </p:spPr>
        <p:txBody>
          <a:bodyPr>
            <a:normAutofit/>
          </a:bodyPr>
          <a:lstStyle/>
          <a:p>
            <a:pPr algn="ctr"/>
            <a:r>
              <a:rPr lang="ka-GE" sz="2800" dirty="0" smtClean="0"/>
              <a:t>ინფორმაციული უსაფრთხოების მენეჯერი</a:t>
            </a:r>
            <a:endParaRPr lang="ru-RU" sz="2800" dirty="0"/>
          </a:p>
        </p:txBody>
      </p:sp>
    </p:spTree>
    <p:extLst>
      <p:ext uri="{BB962C8B-B14F-4D97-AF65-F5344CB8AC3E}">
        <p14:creationId xmlns:p14="http://schemas.microsoft.com/office/powerpoint/2010/main" val="407923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2421"/>
            <a:ext cx="8596668" cy="601362"/>
          </a:xfrm>
        </p:spPr>
        <p:txBody>
          <a:bodyPr>
            <a:normAutofit/>
          </a:bodyPr>
          <a:lstStyle/>
          <a:p>
            <a:pPr algn="ctr"/>
            <a:r>
              <a:rPr lang="ka-GE" sz="2800" dirty="0" smtClean="0"/>
              <a:t>ინფორმაციული უსაფრთხოების მენეჯერი</a:t>
            </a:r>
            <a:endParaRPr lang="ru-RU" sz="2800" dirty="0"/>
          </a:p>
        </p:txBody>
      </p:sp>
      <p:sp>
        <p:nvSpPr>
          <p:cNvPr id="3" name="Content Placeholder 2"/>
          <p:cNvSpPr>
            <a:spLocks noGrp="1"/>
          </p:cNvSpPr>
          <p:nvPr>
            <p:ph idx="1"/>
          </p:nvPr>
        </p:nvSpPr>
        <p:spPr>
          <a:xfrm>
            <a:off x="677334" y="842533"/>
            <a:ext cx="8952698" cy="4643867"/>
          </a:xfrm>
        </p:spPr>
        <p:txBody>
          <a:bodyPr>
            <a:noAutofit/>
          </a:bodyPr>
          <a:lstStyle/>
          <a:p>
            <a:r>
              <a:rPr lang="ka-GE" sz="1600" dirty="0"/>
              <a:t>ვ) ინფორმაციული უსაფრთხოების ზოგადი და დარგობრივი ტრენინგების ორგანიზება და </a:t>
            </a:r>
            <a:r>
              <a:rPr lang="ka-GE" sz="1600" dirty="0" smtClean="0"/>
              <a:t>ჩატარება</a:t>
            </a:r>
            <a:r>
              <a:rPr lang="ka-GE" sz="1600" dirty="0"/>
              <a:t>;</a:t>
            </a:r>
          </a:p>
          <a:p>
            <a:r>
              <a:rPr lang="ka-GE" sz="1600" dirty="0"/>
              <a:t>ზ) სხვა მოვალეობები, რომლებსაც განსაზღვრავს კრიტიკული ინფორმაციული სისტემის </a:t>
            </a:r>
            <a:r>
              <a:rPr lang="ka-GE" sz="1600" dirty="0" smtClean="0"/>
              <a:t>სუბიექტი</a:t>
            </a:r>
            <a:r>
              <a:rPr lang="ka-GE" sz="1600" dirty="0"/>
              <a:t>. </a:t>
            </a:r>
            <a:endParaRPr lang="ru-RU" sz="1600" dirty="0"/>
          </a:p>
          <a:p>
            <a:r>
              <a:rPr lang="ka-GE" sz="1600" dirty="0"/>
              <a:t>3. ინფორმაციული უსაფრთხოების მენეჯერი ანგარიშვალდებულია კრიტიკული </a:t>
            </a:r>
            <a:r>
              <a:rPr lang="ka-GE" sz="1600" dirty="0" smtClean="0"/>
              <a:t>ინფორმაციული სისტემის </a:t>
            </a:r>
            <a:r>
              <a:rPr lang="ka-GE" sz="1600" dirty="0"/>
              <a:t>სუბიექტის ხელმძღვანელის ან მის მიერ შესაბამისად უფლებამოსილი თანამშრომლის </a:t>
            </a:r>
            <a:r>
              <a:rPr lang="ka-GE" sz="1600" dirty="0" smtClean="0"/>
              <a:t>ან ინფორმაციული </a:t>
            </a:r>
            <a:r>
              <a:rPr lang="ka-GE" sz="1600" dirty="0"/>
              <a:t>უსაფრთხოების პოლიტიკის განხორციელების უფლებამოსილების მქონე </a:t>
            </a:r>
            <a:r>
              <a:rPr lang="ka-GE" sz="1600" dirty="0" smtClean="0"/>
              <a:t>პირთა ჯგუფის </a:t>
            </a:r>
            <a:r>
              <a:rPr lang="ka-GE" sz="1600" dirty="0"/>
              <a:t>(კოლეგიური ორგანოს) წინაშე. ყველა მნიშვნელოვანი გადაწყვეტილება, რომლებიც </a:t>
            </a:r>
            <a:r>
              <a:rPr lang="ka-GE" sz="1600" dirty="0" smtClean="0"/>
              <a:t>შეეხება ინფორმაციული </a:t>
            </a:r>
            <a:r>
              <a:rPr lang="ka-GE" sz="1600" dirty="0"/>
              <a:t>უსაფრთხოების პოლიტიკის განხორციელებას, მიიღება ამ პუნქტით </a:t>
            </a:r>
            <a:r>
              <a:rPr lang="ka-GE" sz="1600" dirty="0" smtClean="0"/>
              <a:t>განსაზღვრული პირის </a:t>
            </a:r>
            <a:r>
              <a:rPr lang="ka-GE" sz="1600" dirty="0"/>
              <a:t>(პირების) მიერ ან მასთან (მათთან) წინასწარი შეთანხმებით. </a:t>
            </a:r>
          </a:p>
          <a:p>
            <a:r>
              <a:rPr lang="ka-GE" sz="1600" dirty="0"/>
              <a:t>4. ინფორმაციული უსაფრთხოების მენეჯერი ადგენს ინფორმაციული უსაფრთხოების </a:t>
            </a:r>
            <a:r>
              <a:rPr lang="ka-GE" sz="1600" dirty="0" smtClean="0"/>
              <a:t>სამოქმედო გეგმას </a:t>
            </a:r>
            <a:r>
              <a:rPr lang="ka-GE" sz="1600" dirty="0"/>
              <a:t>და ამ გეგმის შესრულების შესახებ ყოველწლიურ ანგარიშს წარუდგენს ამ მუხლის </a:t>
            </a:r>
            <a:r>
              <a:rPr lang="ka-GE" sz="1600" dirty="0" smtClean="0"/>
              <a:t>მე-3პუნქტით </a:t>
            </a:r>
            <a:r>
              <a:rPr lang="ka-GE" sz="1600" dirty="0"/>
              <a:t>განსაზღვრულ პირს (პირებს) და მონაცემთა გაცვლის სააგენტოს. </a:t>
            </a:r>
            <a:endParaRPr lang="ru-RU" sz="1600" dirty="0"/>
          </a:p>
          <a:p>
            <a:endParaRPr lang="ru-RU" sz="1600" dirty="0"/>
          </a:p>
        </p:txBody>
      </p:sp>
    </p:spTree>
    <p:extLst>
      <p:ext uri="{BB962C8B-B14F-4D97-AF65-F5344CB8AC3E}">
        <p14:creationId xmlns:p14="http://schemas.microsoft.com/office/powerpoint/2010/main" val="289517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1249"/>
            <a:ext cx="8596668" cy="1320800"/>
          </a:xfrm>
        </p:spPr>
        <p:txBody>
          <a:bodyPr/>
          <a:lstStyle/>
          <a:p>
            <a:pPr algn="ctr"/>
            <a:r>
              <a:rPr lang="ka-GE" dirty="0" smtClean="0"/>
              <a:t>კომპიუტერული უსაფრთხოების სპეციალისტი</a:t>
            </a:r>
            <a:endParaRPr lang="en-US" dirty="0"/>
          </a:p>
        </p:txBody>
      </p:sp>
      <p:sp>
        <p:nvSpPr>
          <p:cNvPr id="5" name="Content Placeholder 2"/>
          <p:cNvSpPr>
            <a:spLocks noGrp="1"/>
          </p:cNvSpPr>
          <p:nvPr>
            <p:ph idx="1"/>
          </p:nvPr>
        </p:nvSpPr>
        <p:spPr>
          <a:xfrm>
            <a:off x="677334" y="1680102"/>
            <a:ext cx="8596668" cy="4720698"/>
          </a:xfrm>
        </p:spPr>
        <p:txBody>
          <a:bodyPr>
            <a:noAutofit/>
          </a:bodyPr>
          <a:lstStyle/>
          <a:p>
            <a:pPr marL="0" lvl="0" indent="179388" algn="just" defTabSz="914400" eaLnBrk="0" fontAlgn="base" hangingPunct="0">
              <a:spcBef>
                <a:spcPct val="0"/>
              </a:spcBef>
              <a:spcAft>
                <a:spcPct val="0"/>
              </a:spcAft>
              <a:buClrTx/>
              <a:buSzTx/>
              <a:buNone/>
            </a:pPr>
            <a:r>
              <a:rPr lang="en-US" altLang="en-US" b="1" dirty="0" err="1">
                <a:solidFill>
                  <a:schemeClr val="tx2"/>
                </a:solidFill>
                <a:hlinkClick r:id="rId3"/>
              </a:rPr>
              <a:t>მ</a:t>
            </a:r>
            <a:r>
              <a:rPr lang="en-US" altLang="en-US" sz="1600" dirty="0" err="1">
                <a:hlinkClick r:id="rId3"/>
              </a:rPr>
              <a:t>უხლი</a:t>
            </a:r>
            <a:r>
              <a:rPr lang="en-US" altLang="en-US" sz="1600" dirty="0">
                <a:hlinkClick r:id="rId3"/>
              </a:rPr>
              <a:t> 9. </a:t>
            </a:r>
            <a:r>
              <a:rPr lang="en-US" altLang="en-US" sz="1600" dirty="0" err="1">
                <a:hlinkClick r:id="rId3"/>
              </a:rPr>
              <a:t>კომპიუტერული</a:t>
            </a:r>
            <a:r>
              <a:rPr lang="en-US" altLang="en-US" sz="1600" dirty="0">
                <a:hlinkClick r:id="rId3"/>
              </a:rPr>
              <a:t> </a:t>
            </a:r>
            <a:r>
              <a:rPr lang="en-US" altLang="en-US" sz="1600" dirty="0" err="1">
                <a:hlinkClick r:id="rId3"/>
              </a:rPr>
              <a:t>უსაფრთხოების</a:t>
            </a:r>
            <a:r>
              <a:rPr lang="en-US" altLang="en-US" sz="1600" dirty="0">
                <a:hlinkClick r:id="rId3"/>
              </a:rPr>
              <a:t> </a:t>
            </a:r>
            <a:r>
              <a:rPr lang="en-US" altLang="en-US" sz="1600" dirty="0" err="1">
                <a:hlinkClick r:id="rId3"/>
              </a:rPr>
              <a:t>სპეციალისტი</a:t>
            </a:r>
            <a:endParaRPr lang="en-US" altLang="en-US" sz="1600" dirty="0"/>
          </a:p>
          <a:p>
            <a:pPr lvl="0" algn="just" defTabSz="914400" eaLnBrk="0" fontAlgn="base" hangingPunct="0">
              <a:spcBef>
                <a:spcPct val="0"/>
              </a:spcBef>
              <a:spcAft>
                <a:spcPct val="0"/>
              </a:spcAft>
              <a:buClrTx/>
              <a:buSzTx/>
              <a:buAutoNum type="arabicPeriod"/>
            </a:pPr>
            <a:r>
              <a:rPr lang="en-US" altLang="en-US" sz="1600" dirty="0" err="1"/>
              <a:t>კრიტიკული</a:t>
            </a:r>
            <a:r>
              <a:rPr lang="en-US" altLang="en-US" sz="1600" dirty="0"/>
              <a:t> </a:t>
            </a:r>
            <a:r>
              <a:rPr lang="en-US" altLang="en-US" sz="1600" dirty="0" err="1"/>
              <a:t>ინფორმაციული</a:t>
            </a:r>
            <a:r>
              <a:rPr lang="en-US" altLang="en-US" sz="1600" dirty="0"/>
              <a:t> </a:t>
            </a:r>
            <a:r>
              <a:rPr lang="en-US" altLang="en-US" sz="1600" dirty="0" err="1"/>
              <a:t>სისტემის</a:t>
            </a:r>
            <a:r>
              <a:rPr lang="en-US" altLang="en-US" sz="1600" dirty="0"/>
              <a:t> </a:t>
            </a:r>
            <a:r>
              <a:rPr lang="en-US" altLang="en-US" sz="1600" dirty="0" err="1"/>
              <a:t>სუბიექტი</a:t>
            </a:r>
            <a:r>
              <a:rPr lang="en-US" altLang="en-US" sz="1600" dirty="0"/>
              <a:t> </a:t>
            </a:r>
            <a:r>
              <a:rPr lang="en-US" altLang="en-US" sz="1600" dirty="0" err="1"/>
              <a:t>ვალდებულია</a:t>
            </a:r>
            <a:r>
              <a:rPr lang="en-US" altLang="en-US" sz="1600" dirty="0"/>
              <a:t> </a:t>
            </a:r>
            <a:r>
              <a:rPr lang="en-US" altLang="en-US" sz="1600" dirty="0" err="1"/>
              <a:t>განსაზღვროს</a:t>
            </a:r>
            <a:r>
              <a:rPr lang="en-US" altLang="en-US" sz="1600" dirty="0"/>
              <a:t> </a:t>
            </a:r>
            <a:r>
              <a:rPr lang="en-US" altLang="en-US" sz="1600" dirty="0" err="1"/>
              <a:t>კონკრეტული</a:t>
            </a:r>
            <a:r>
              <a:rPr lang="en-US" altLang="en-US" sz="1600" dirty="0"/>
              <a:t> </a:t>
            </a:r>
            <a:r>
              <a:rPr lang="en-US" altLang="en-US" sz="1600" dirty="0" err="1"/>
              <a:t>პირი</a:t>
            </a:r>
            <a:r>
              <a:rPr lang="en-US" altLang="en-US" sz="1600" dirty="0"/>
              <a:t> (</a:t>
            </a:r>
            <a:r>
              <a:rPr lang="en-US" altLang="en-US" sz="1600" dirty="0" err="1"/>
              <a:t>პირები</a:t>
            </a:r>
            <a:r>
              <a:rPr lang="en-US" altLang="en-US" sz="1600" dirty="0"/>
              <a:t>) </a:t>
            </a:r>
            <a:r>
              <a:rPr lang="en-US" altLang="en-US" sz="1600" dirty="0" err="1"/>
              <a:t>ან</a:t>
            </a:r>
            <a:r>
              <a:rPr lang="en-US" altLang="en-US" sz="1600" dirty="0"/>
              <a:t> </a:t>
            </a:r>
            <a:r>
              <a:rPr lang="en-US" altLang="en-US" sz="1600" dirty="0" err="1"/>
              <a:t>თანამშრომელი</a:t>
            </a:r>
            <a:r>
              <a:rPr lang="en-US" altLang="en-US" sz="1600" dirty="0"/>
              <a:t> (</a:t>
            </a:r>
            <a:r>
              <a:rPr lang="en-US" altLang="en-US" sz="1600" dirty="0" err="1"/>
              <a:t>თანამშრომლები</a:t>
            </a:r>
            <a:r>
              <a:rPr lang="en-US" altLang="en-US" sz="1600" dirty="0"/>
              <a:t>), </a:t>
            </a:r>
            <a:r>
              <a:rPr lang="en-US" altLang="en-US" sz="1600" dirty="0" err="1"/>
              <a:t>რომელიც</a:t>
            </a:r>
            <a:r>
              <a:rPr lang="en-US" altLang="en-US" sz="1600" dirty="0"/>
              <a:t> (</a:t>
            </a:r>
            <a:r>
              <a:rPr lang="en-US" altLang="en-US" sz="1600" dirty="0" err="1"/>
              <a:t>რომლებიც</a:t>
            </a:r>
            <a:r>
              <a:rPr lang="en-US" altLang="en-US" sz="1600" dirty="0"/>
              <a:t>) </a:t>
            </a:r>
            <a:r>
              <a:rPr lang="en-US" altLang="en-US" sz="1600" dirty="0" err="1"/>
              <a:t>პასუხისმგებელია</a:t>
            </a:r>
            <a:r>
              <a:rPr lang="en-US" altLang="en-US" sz="1600" dirty="0"/>
              <a:t> (</a:t>
            </a:r>
            <a:r>
              <a:rPr lang="en-US" altLang="en-US" sz="1600" dirty="0" err="1"/>
              <a:t>პასუხისმგებელი</a:t>
            </a:r>
            <a:r>
              <a:rPr lang="en-US" altLang="en-US" sz="1600" dirty="0"/>
              <a:t> </a:t>
            </a:r>
            <a:r>
              <a:rPr lang="en-US" altLang="en-US" sz="1600" dirty="0" err="1"/>
              <a:t>არიან</a:t>
            </a:r>
            <a:r>
              <a:rPr lang="en-US" altLang="en-US" sz="1600" dirty="0"/>
              <a:t>) </a:t>
            </a:r>
            <a:r>
              <a:rPr lang="en-US" altLang="en-US" sz="1600" dirty="0" err="1"/>
              <a:t>კრიტიკული</a:t>
            </a:r>
            <a:r>
              <a:rPr lang="en-US" altLang="en-US" sz="1600" dirty="0"/>
              <a:t> </a:t>
            </a:r>
            <a:r>
              <a:rPr lang="en-US" altLang="en-US" sz="1600" dirty="0" err="1"/>
              <a:t>ინფორმაციული</a:t>
            </a:r>
            <a:r>
              <a:rPr lang="en-US" altLang="en-US" sz="1600" dirty="0"/>
              <a:t> </a:t>
            </a:r>
            <a:r>
              <a:rPr lang="en-US" altLang="en-US" sz="1600" dirty="0" err="1"/>
              <a:t>სისტემის</a:t>
            </a:r>
            <a:r>
              <a:rPr lang="en-US" altLang="en-US" sz="1600" dirty="0"/>
              <a:t> </a:t>
            </a:r>
            <a:r>
              <a:rPr lang="en-US" altLang="en-US" sz="1600" dirty="0" err="1"/>
              <a:t>სუბიექტის</a:t>
            </a:r>
            <a:r>
              <a:rPr lang="en-US" altLang="en-US" sz="1600" dirty="0"/>
              <a:t> </a:t>
            </a:r>
            <a:r>
              <a:rPr lang="en-US" altLang="en-US" sz="1600" dirty="0" err="1"/>
              <a:t>კომპიუტერული</a:t>
            </a:r>
            <a:r>
              <a:rPr lang="en-US" altLang="en-US" sz="1600" dirty="0"/>
              <a:t> </a:t>
            </a:r>
            <a:r>
              <a:rPr lang="en-US" altLang="en-US" sz="1600" dirty="0" err="1"/>
              <a:t>სისტემების</a:t>
            </a:r>
            <a:r>
              <a:rPr lang="en-US" altLang="en-US" sz="1600" dirty="0"/>
              <a:t> </a:t>
            </a:r>
            <a:r>
              <a:rPr lang="en-US" altLang="en-US" sz="1600" dirty="0" err="1"/>
              <a:t>უსაფრთხოების</a:t>
            </a:r>
            <a:r>
              <a:rPr lang="en-US" altLang="en-US" sz="1600" dirty="0"/>
              <a:t> </a:t>
            </a:r>
            <a:r>
              <a:rPr lang="en-US" altLang="en-US" sz="1600" dirty="0" err="1"/>
              <a:t>პრაქტიკული</a:t>
            </a:r>
            <a:r>
              <a:rPr lang="en-US" altLang="en-US" sz="1600" dirty="0"/>
              <a:t> </a:t>
            </a:r>
            <a:r>
              <a:rPr lang="en-US" altLang="en-US" sz="1600" dirty="0" err="1"/>
              <a:t>უზრუნველყოფისათვის</a:t>
            </a:r>
            <a:r>
              <a:rPr lang="en-US" altLang="en-US" sz="1600" dirty="0"/>
              <a:t> (</a:t>
            </a:r>
            <a:r>
              <a:rPr lang="en-US" altLang="en-US" sz="1600" dirty="0" err="1"/>
              <a:t>კომპიუტერული</a:t>
            </a:r>
            <a:r>
              <a:rPr lang="en-US" altLang="en-US" sz="1600" dirty="0"/>
              <a:t> </a:t>
            </a:r>
            <a:r>
              <a:rPr lang="en-US" altLang="en-US" sz="1600" dirty="0" err="1"/>
              <a:t>უსაფრთხოების</a:t>
            </a:r>
            <a:r>
              <a:rPr lang="en-US" altLang="en-US" sz="1600" dirty="0"/>
              <a:t> </a:t>
            </a:r>
            <a:r>
              <a:rPr lang="en-US" altLang="en-US" sz="1600" dirty="0" err="1"/>
              <a:t>სპეციალისტი</a:t>
            </a:r>
            <a:r>
              <a:rPr lang="en-US" altLang="en-US" sz="1600" dirty="0"/>
              <a:t>).</a:t>
            </a:r>
            <a:endParaRPr lang="ka-GE" altLang="en-US" sz="1600" dirty="0"/>
          </a:p>
          <a:p>
            <a:pPr lvl="0" algn="just" defTabSz="914400" eaLnBrk="0" fontAlgn="base" hangingPunct="0">
              <a:spcBef>
                <a:spcPct val="0"/>
              </a:spcBef>
              <a:spcAft>
                <a:spcPct val="0"/>
              </a:spcAft>
              <a:buClrTx/>
              <a:buSzTx/>
              <a:buAutoNum type="arabicPeriod"/>
            </a:pPr>
            <a:endParaRPr lang="ka-GE" altLang="en-US" sz="1600" dirty="0">
              <a:solidFill>
                <a:srgbClr val="333333"/>
              </a:solidFill>
              <a:latin typeface="Helvetica Neue"/>
            </a:endParaRPr>
          </a:p>
          <a:p>
            <a:r>
              <a:rPr lang="ka-GE" sz="1400" dirty="0" smtClean="0"/>
              <a:t>2</a:t>
            </a:r>
            <a:r>
              <a:rPr lang="ka-GE" sz="1400" dirty="0"/>
              <a:t>. კომპიუტერული უსაფრთხოების სპეციალისტის ძირითადი მოვალეობებია:</a:t>
            </a:r>
          </a:p>
          <a:p>
            <a:r>
              <a:rPr lang="ka-GE" sz="1400" dirty="0"/>
              <a:t>ა) კომპიუტერული სისტემების ყოველდღიური მონიტორინგი და შეფასება;</a:t>
            </a:r>
          </a:p>
          <a:p>
            <a:r>
              <a:rPr lang="ka-GE" sz="1400" dirty="0"/>
              <a:t>ბ) კომპიუტერული ინციდენტების იდენტიფიცირება და მათზე რეაგირება;</a:t>
            </a:r>
          </a:p>
          <a:p>
            <a:r>
              <a:rPr lang="ka-GE" sz="1400" dirty="0"/>
              <a:t>გ) კომპიუტერული ინციდენტებისა და უსაფრთხოების ზომების ანალიზი და ანგარიშგება;</a:t>
            </a:r>
          </a:p>
          <a:p>
            <a:r>
              <a:rPr lang="ka-GE" sz="1400" dirty="0"/>
              <a:t>დ) დახმარების ჯგუფთან კოორდინაცია;</a:t>
            </a:r>
          </a:p>
          <a:p>
            <a:endParaRPr lang="ru-RU" sz="1400" dirty="0"/>
          </a:p>
        </p:txBody>
      </p:sp>
    </p:spTree>
    <p:extLst>
      <p:ext uri="{BB962C8B-B14F-4D97-AF65-F5344CB8AC3E}">
        <p14:creationId xmlns:p14="http://schemas.microsoft.com/office/powerpoint/2010/main" val="65744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500"/>
                                        <p:tgtEl>
                                          <p:spTgt spid="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1861</TotalTime>
  <Words>1890</Words>
  <Application>Microsoft Office PowerPoint</Application>
  <PresentationFormat>Widescreen</PresentationFormat>
  <Paragraphs>196</Paragraphs>
  <Slides>29</Slides>
  <Notes>3</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Helvetica Neue</vt:lpstr>
      <vt:lpstr>Sylfaen</vt:lpstr>
      <vt:lpstr>Trebuchet MS</vt:lpstr>
      <vt:lpstr>Verdana</vt:lpstr>
      <vt:lpstr>Wingdings</vt:lpstr>
      <vt:lpstr>Wingdings 3</vt:lpstr>
      <vt:lpstr>Facet</vt:lpstr>
      <vt:lpstr>ინფორმაციული უსაფრთხოება</vt:lpstr>
      <vt:lpstr>ვის და რაში სჭირდება  ინფორმაციული უსაფრთხოება </vt:lpstr>
      <vt:lpstr>2008 წლის კიბერ-ომი რუსეთთან და მისი შედეგები</vt:lpstr>
      <vt:lpstr>ამონარიდი საქართველოს ეროვნული უსაფრთხოების კონცეფციიდან </vt:lpstr>
      <vt:lpstr>კანონი ინფორმაციული  უსაფრთხოების შესახებ</vt:lpstr>
      <vt:lpstr>PowerPoint Presentation</vt:lpstr>
      <vt:lpstr>ინფორმაციული უსაფრთხოების მენეჯერი</vt:lpstr>
      <vt:lpstr>ინფორმაციული უსაფრთხოების მენეჯერი</vt:lpstr>
      <vt:lpstr>კომპიუტერული უსაფრთხოების სპეციალისტი</vt:lpstr>
      <vt:lpstr>კომპიუტერულ ინციდენტებზე დახმარების ჯგუფი(cert.gov.ge)</vt:lpstr>
      <vt:lpstr>კომპიუტერულ ინციდენტებზე დახმარების ჯგუფი(cert.gov.ge)</vt:lpstr>
      <vt:lpstr>თავდაცვის სამინისტროს კიბერუსაფრთხოების ბიურო http://csbd.gov.ge</vt:lpstr>
      <vt:lpstr>ინფორმაციული უსაფრთხოების მართვის სისტემა</vt:lpstr>
      <vt:lpstr>რას ეფუძნება ინფორმაციული უსაფრთხოების მართვის სისტემის (იუმს) დანერგვა?</vt:lpstr>
      <vt:lpstr>PowerPoint Presentation</vt:lpstr>
      <vt:lpstr>მართვის სისტემები</vt:lpstr>
      <vt:lpstr>ხელმძღვანელობის როლი იუმს-ის დანერგვაში</vt:lpstr>
      <vt:lpstr>PDCA (plan,do,check,act) ციკლი დაგეგმვა, დანერგვა, შემოწმება, გაუმჯობესება</vt:lpstr>
      <vt:lpstr>ინფორმაციის არსებობის ფორმები</vt:lpstr>
      <vt:lpstr>ინფორმაციული უსაფრთხოება  და კიბერუსაფრთხოება</vt:lpstr>
      <vt:lpstr>ინფორმაციის მახასიათებლები  (კონფიდენციალურობა,მთლიანობა,ხელმისაწვდომობა) CIA(Confidentiality,Integrity,Availability)</vt:lpstr>
      <vt:lpstr>ინფორმაციის კლასები</vt:lpstr>
      <vt:lpstr>აქტივები</vt:lpstr>
      <vt:lpstr>ინფორმაციული აქტივის მფლობელი</vt:lpstr>
      <vt:lpstr>აქტივების მართვა</vt:lpstr>
      <vt:lpstr>რისკების მართვა </vt:lpstr>
      <vt:lpstr>კონტროლის მექანიზმების გამოყენებადობის განაცხადი (Statement of Applicability)</vt:lpstr>
      <vt:lpstr>იუმს-ის აუდიტი</vt:lpstr>
      <vt:lpstr>მადლობა ყურადღებისთვის</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ინფორმაციული უსაფრთხოება</dc:title>
  <dc:creator>Omar Abshilava</dc:creator>
  <cp:lastModifiedBy>Omar Abshilava</cp:lastModifiedBy>
  <cp:revision>62</cp:revision>
  <dcterms:created xsi:type="dcterms:W3CDTF">2015-02-12T08:48:51Z</dcterms:created>
  <dcterms:modified xsi:type="dcterms:W3CDTF">2019-04-17T10:22:09Z</dcterms:modified>
</cp:coreProperties>
</file>