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5"/>
  </p:notesMasterIdLst>
  <p:sldIdLst>
    <p:sldId id="256" r:id="rId2"/>
    <p:sldId id="268" r:id="rId3"/>
    <p:sldId id="262" r:id="rId4"/>
    <p:sldId id="263" r:id="rId5"/>
    <p:sldId id="260" r:id="rId6"/>
    <p:sldId id="264" r:id="rId7"/>
    <p:sldId id="265" r:id="rId8"/>
    <p:sldId id="259" r:id="rId9"/>
    <p:sldId id="272" r:id="rId10"/>
    <p:sldId id="270" r:id="rId11"/>
    <p:sldId id="267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58F4-796F-4E1F-8232-26060F64FF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1404-CB39-4B3C-ABDE-3CFD9E7D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1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8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6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4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3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8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7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7C8D-8559-4029-A71C-E7821642C2F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8266B8-BAEC-4516-9661-E4B7C928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5059-1851-45F1-B037-FC183D298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408517"/>
          </a:xfrm>
        </p:spPr>
        <p:txBody>
          <a:bodyPr>
            <a:normAutofit fontScale="90000"/>
          </a:bodyPr>
          <a:lstStyle/>
          <a:p>
            <a:r>
              <a:rPr lang="en-US" dirty="0"/>
              <a:t>Multilevel Cybersecurity</a:t>
            </a:r>
            <a:r>
              <a:rPr lang="ru-RU" dirty="0"/>
              <a:t> </a:t>
            </a:r>
            <a:r>
              <a:rPr lang="en-US" dirty="0"/>
              <a:t>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D9072-EEA4-4F2C-B34A-347809E56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858" y="4920687"/>
            <a:ext cx="7540283" cy="453172"/>
          </a:xfrm>
        </p:spPr>
        <p:txBody>
          <a:bodyPr/>
          <a:lstStyle/>
          <a:p>
            <a:r>
              <a:rPr lang="en-US" dirty="0"/>
              <a:t>Assoc. Prof. David </a:t>
            </a:r>
            <a:r>
              <a:rPr lang="en-US" dirty="0" err="1"/>
              <a:t>Gulua</a:t>
            </a:r>
            <a:r>
              <a:rPr lang="en-US" dirty="0"/>
              <a:t>, NDA</a:t>
            </a:r>
          </a:p>
        </p:txBody>
      </p:sp>
    </p:spTree>
    <p:extLst>
      <p:ext uri="{BB962C8B-B14F-4D97-AF65-F5344CB8AC3E}">
        <p14:creationId xmlns:p14="http://schemas.microsoft.com/office/powerpoint/2010/main" val="136921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1E9B-E2BC-4944-BE0A-65C274F0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more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3593-B640-45E1-9B69-C32BD8F3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security appliances and/or software (UTM-devices aka NG Firewalls)</a:t>
            </a:r>
          </a:p>
          <a:p>
            <a:r>
              <a:rPr lang="en-US" dirty="0"/>
              <a:t>High performance due to special equipment</a:t>
            </a:r>
            <a:r>
              <a:rPr lang="ru-RU" dirty="0"/>
              <a:t> (</a:t>
            </a:r>
            <a:r>
              <a:rPr lang="en-US" dirty="0"/>
              <a:t>ASICs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/>
              <a:t>High costs</a:t>
            </a:r>
          </a:p>
        </p:txBody>
      </p:sp>
      <p:pic>
        <p:nvPicPr>
          <p:cNvPr id="4" name="Picture 3" descr="http://www.connectbit.com/shop/images/9025/umt-1-edge.gif">
            <a:extLst>
              <a:ext uri="{FF2B5EF4-FFF2-40B4-BE49-F238E27FC236}">
                <a16:creationId xmlns:a16="http://schemas.microsoft.com/office/drawing/2014/main" id="{E7927122-BE5E-4FEB-9888-4009BE67864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0"/>
          <a:stretch/>
        </p:blipFill>
        <p:spPr bwMode="auto">
          <a:xfrm>
            <a:off x="7251670" y="4711631"/>
            <a:ext cx="4274185" cy="1296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CE1D4-C5AF-4982-A122-603BAEBB2D86}"/>
              </a:ext>
            </a:extLst>
          </p:cNvPr>
          <p:cNvSpPr txBox="1"/>
          <p:nvPr/>
        </p:nvSpPr>
        <p:spPr>
          <a:xfrm>
            <a:off x="7581928" y="5803585"/>
            <a:ext cx="3943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CheckPoint</a:t>
            </a:r>
            <a:r>
              <a:rPr lang="en-US" sz="1200" b="1" dirty="0"/>
              <a:t> NG Firewall</a:t>
            </a:r>
          </a:p>
        </p:txBody>
      </p:sp>
    </p:spTree>
    <p:extLst>
      <p:ext uri="{BB962C8B-B14F-4D97-AF65-F5344CB8AC3E}">
        <p14:creationId xmlns:p14="http://schemas.microsoft.com/office/powerpoint/2010/main" val="121491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A265-62D3-459B-A120-3F5ABE91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full security now? No!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33DCB-3699-4DF2-A393-93EC576AC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go back to the beginning…</a:t>
            </a:r>
            <a:endParaRPr lang="ru-RU" dirty="0"/>
          </a:p>
          <a:p>
            <a:r>
              <a:rPr lang="en-US" dirty="0"/>
              <a:t>Never ignore local security on local network equipment, employees PCs and mobile devices</a:t>
            </a:r>
          </a:p>
          <a:p>
            <a:pPr lvl="1"/>
            <a:r>
              <a:rPr lang="en-US" dirty="0"/>
              <a:t>Always purchase licensed software, no untrusted sources, no cracks</a:t>
            </a:r>
          </a:p>
          <a:p>
            <a:pPr lvl="1"/>
            <a:r>
              <a:rPr lang="en-US" dirty="0"/>
              <a:t>Keep your OSs and desktop software always up-to dated</a:t>
            </a:r>
          </a:p>
          <a:p>
            <a:pPr lvl="1"/>
            <a:r>
              <a:rPr lang="en-US" dirty="0"/>
              <a:t>Train your staff and get trained…</a:t>
            </a:r>
          </a:p>
        </p:txBody>
      </p:sp>
    </p:spTree>
    <p:extLst>
      <p:ext uri="{BB962C8B-B14F-4D97-AF65-F5344CB8AC3E}">
        <p14:creationId xmlns:p14="http://schemas.microsoft.com/office/powerpoint/2010/main" val="14371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8991-84C0-4409-A445-CC4C7C66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D62E-8E1D-49E4-BDE5-22CA44777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lab based on Windows Server 2012</a:t>
            </a:r>
          </a:p>
          <a:p>
            <a:pPr lvl="1"/>
            <a:r>
              <a:rPr lang="en-US" sz="2400" dirty="0"/>
              <a:t>Active directory and group policies covering security issues</a:t>
            </a:r>
          </a:p>
          <a:p>
            <a:pPr lvl="2"/>
            <a:r>
              <a:rPr lang="en-US" sz="2400" dirty="0"/>
              <a:t>Password policy</a:t>
            </a:r>
          </a:p>
          <a:p>
            <a:pPr lvl="2"/>
            <a:r>
              <a:rPr lang="en-US" sz="2400" dirty="0"/>
              <a:t>Block applications</a:t>
            </a:r>
          </a:p>
          <a:p>
            <a:pPr lvl="1"/>
            <a:r>
              <a:rPr lang="en-US" sz="2400" dirty="0"/>
              <a:t>Proxy-service (CC Proxy)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BF4C-E529-4954-9E67-6B47A7F5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5932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EB19-C9A4-43A0-B346-6AD9BCC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is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CAC0-4726-4764-B6C2-AF9803DC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Protecting personal PCs and mobile devices, fighting malware, Encrypting data and verifying it’s integrity - ok for ordinary users</a:t>
            </a:r>
          </a:p>
          <a:p>
            <a:r>
              <a:rPr lang="en-US" dirty="0"/>
              <a:t>Cybersecurity experts (ITSOs) are responsible for security of entire IT-Infrastructure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1860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4789-ABBC-41E0-858B-54BC6B8D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5213"/>
          </a:xfrm>
        </p:spPr>
        <p:txBody>
          <a:bodyPr>
            <a:normAutofit/>
          </a:bodyPr>
          <a:lstStyle/>
          <a:p>
            <a:r>
              <a:rPr lang="en-US" dirty="0"/>
              <a:t>IT-Infrastructure = Surrounded</a:t>
            </a:r>
            <a:r>
              <a:rPr lang="ka-GE" dirty="0"/>
              <a:t> </a:t>
            </a:r>
            <a:r>
              <a:rPr lang="en-US" dirty="0"/>
              <a:t>Fortress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6680-C054-47E8-8DF9-1D2894BA6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Numerous threats</a:t>
            </a:r>
          </a:p>
          <a:p>
            <a:pPr lvl="1"/>
            <a:r>
              <a:rPr lang="en-US" sz="2400" dirty="0"/>
              <a:t>Hackers</a:t>
            </a:r>
          </a:p>
          <a:p>
            <a:pPr lvl="1"/>
            <a:r>
              <a:rPr lang="en-US" sz="2400" dirty="0"/>
              <a:t>Malware</a:t>
            </a:r>
          </a:p>
          <a:p>
            <a:pPr lvl="1"/>
            <a:r>
              <a:rPr lang="en-US" sz="2400" dirty="0"/>
              <a:t>Insiders</a:t>
            </a:r>
            <a:endParaRPr lang="ru-RU" sz="2400" dirty="0"/>
          </a:p>
          <a:p>
            <a:r>
              <a:rPr lang="en-US" sz="2800" dirty="0"/>
              <a:t>Potential source of threats – Entire Internet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16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5FF8-C5F4-4777-B047-D6C4864A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(Echeloned) Defense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A5A1-0697-4541-A420-6456B410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least 2, better 3-4 security levels</a:t>
            </a:r>
          </a:p>
          <a:p>
            <a:r>
              <a:rPr lang="en-US" sz="3600" dirty="0"/>
              <a:t>A large variety of security hardware and / or software</a:t>
            </a:r>
          </a:p>
          <a:p>
            <a:r>
              <a:rPr lang="en-US" sz="3600" dirty="0"/>
              <a:t>Integrated security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0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20D6-92F9-41E3-AB02-570038AE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Cybersecurity -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64420-BCDD-49F7-8BB5-11A368D4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62" y="2285999"/>
            <a:ext cx="7505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FD91-80E8-4A5F-A5BC-A42AC974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90D4-08D0-4395-8AAD-6A3C9BD0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devices</a:t>
            </a:r>
          </a:p>
          <a:p>
            <a:pPr lvl="1"/>
            <a:r>
              <a:rPr lang="en-US" dirty="0"/>
              <a:t>Gateway router</a:t>
            </a:r>
          </a:p>
          <a:p>
            <a:pPr lvl="1"/>
            <a:r>
              <a:rPr lang="en-US" dirty="0"/>
              <a:t>External Firewall</a:t>
            </a:r>
          </a:p>
          <a:p>
            <a:r>
              <a:rPr lang="en-US" dirty="0"/>
              <a:t>Access rules</a:t>
            </a:r>
          </a:p>
          <a:p>
            <a:r>
              <a:rPr lang="en-US" dirty="0"/>
              <a:t>VPNs for secure access from outside</a:t>
            </a:r>
          </a:p>
        </p:txBody>
      </p:sp>
      <p:pic>
        <p:nvPicPr>
          <p:cNvPr id="4" name="Content Placeholder 1" title="Router">
            <a:extLst>
              <a:ext uri="{FF2B5EF4-FFF2-40B4-BE49-F238E27FC236}">
                <a16:creationId xmlns:a16="http://schemas.microsoft.com/office/drawing/2014/main" id="{4405A16C-A29F-4572-AD9A-6BC18B52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9745" y="2439988"/>
            <a:ext cx="2792846" cy="1430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00B89-B849-42A4-A914-8D50AB4B43B3}"/>
              </a:ext>
            </a:extLst>
          </p:cNvPr>
          <p:cNvSpPr txBox="1"/>
          <p:nvPr/>
        </p:nvSpPr>
        <p:spPr>
          <a:xfrm>
            <a:off x="8469745" y="3815008"/>
            <a:ext cx="26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Gateway router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748AD7-B143-4003-A7B7-AF9CDD605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5" y="4239729"/>
            <a:ext cx="2687782" cy="1258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29929-F3AC-478B-A803-6BEE6899B795}"/>
              </a:ext>
            </a:extLst>
          </p:cNvPr>
          <p:cNvSpPr txBox="1"/>
          <p:nvPr/>
        </p:nvSpPr>
        <p:spPr>
          <a:xfrm>
            <a:off x="8469745" y="5497805"/>
            <a:ext cx="26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Firewall</a:t>
            </a:r>
          </a:p>
        </p:txBody>
      </p:sp>
      <p:pic>
        <p:nvPicPr>
          <p:cNvPr id="9" name="Content Placeholder 3" descr="1-1-2.gif">
            <a:extLst>
              <a:ext uri="{FF2B5EF4-FFF2-40B4-BE49-F238E27FC236}">
                <a16:creationId xmlns:a16="http://schemas.microsoft.com/office/drawing/2014/main" id="{A6F3F0FE-A289-4DF2-BAE9-83556EC8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1" y="5091981"/>
            <a:ext cx="3611418" cy="10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E425-9012-49A6-BC0E-10A595B3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Demilitarized zone (DMZ)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14C7-25BF-41DA-B0E8-2F67F63D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Web- and FTP-sites</a:t>
            </a:r>
            <a:r>
              <a:rPr lang="en-US" i="1" dirty="0"/>
              <a:t>, </a:t>
            </a:r>
            <a:r>
              <a:rPr lang="en-US" dirty="0"/>
              <a:t>Mail-server</a:t>
            </a:r>
            <a:r>
              <a:rPr lang="en-US" i="1" dirty="0"/>
              <a:t> </a:t>
            </a:r>
            <a:r>
              <a:rPr lang="en-US" dirty="0"/>
              <a:t>etc.</a:t>
            </a:r>
          </a:p>
          <a:p>
            <a:pPr lvl="0"/>
            <a:r>
              <a:rPr lang="en-US" dirty="0"/>
              <a:t>Internal firewall</a:t>
            </a:r>
          </a:p>
          <a:p>
            <a:pPr lvl="0"/>
            <a:r>
              <a:rPr lang="en-US" dirty="0"/>
              <a:t>Proxy-service</a:t>
            </a:r>
          </a:p>
          <a:p>
            <a:pPr lvl="0"/>
            <a:r>
              <a:rPr lang="en-US" dirty="0"/>
              <a:t>IDS/IPS</a:t>
            </a:r>
          </a:p>
          <a:p>
            <a:pPr lvl="0"/>
            <a:r>
              <a:rPr lang="en-US" dirty="0"/>
              <a:t>Spam filtering (Spam firewall)</a:t>
            </a:r>
          </a:p>
          <a:p>
            <a:pPr lvl="0"/>
            <a:r>
              <a:rPr lang="en-US" dirty="0"/>
              <a:t>Application firewall</a:t>
            </a:r>
          </a:p>
          <a:p>
            <a:pPr lvl="0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6D3C6-D88B-47E4-85D1-E6EA0A9A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82" y="2287605"/>
            <a:ext cx="2925615" cy="164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8D234C-8652-40CD-A30C-CEE4A84BC068}"/>
              </a:ext>
            </a:extLst>
          </p:cNvPr>
          <p:cNvSpPr txBox="1"/>
          <p:nvPr/>
        </p:nvSpPr>
        <p:spPr>
          <a:xfrm>
            <a:off x="8539162" y="3429000"/>
            <a:ext cx="26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Spam firewall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D26FE-FD9C-41DF-B3B5-E41ACB39F2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7453" y="4102634"/>
            <a:ext cx="57912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23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A301-640D-4BBC-86A1-A69468D6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IT-Security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9EA50-ACD5-4B64-BF67-75D9888F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Proxy service</a:t>
            </a:r>
          </a:p>
          <a:p>
            <a:r>
              <a:rPr lang="en-US" dirty="0"/>
              <a:t>Domain and Group policies</a:t>
            </a:r>
          </a:p>
          <a:p>
            <a:r>
              <a:rPr lang="en-US" dirty="0"/>
              <a:t>Central antivirus- and antimalware software</a:t>
            </a:r>
          </a:p>
          <a:p>
            <a:r>
              <a:rPr lang="en-US" dirty="0"/>
              <a:t>Encryption</a:t>
            </a:r>
          </a:p>
          <a:p>
            <a:r>
              <a:rPr lang="en-US" dirty="0"/>
              <a:t>Monitoring and logging</a:t>
            </a:r>
          </a:p>
          <a:p>
            <a:r>
              <a:rPr lang="en-US" dirty="0"/>
              <a:t>DLP (Hardware/Software, moderation of outgoing e-mails)</a:t>
            </a:r>
          </a:p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B81F9-0B3F-4C66-91B8-FD7058FB0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7" y="2438400"/>
            <a:ext cx="1981200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D281B3-C9E6-475A-916B-583D4C9699B6}"/>
              </a:ext>
            </a:extLst>
          </p:cNvPr>
          <p:cNvSpPr txBox="1"/>
          <p:nvPr/>
        </p:nvSpPr>
        <p:spPr>
          <a:xfrm>
            <a:off x="8915397" y="4413534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Squid proxy server logo</a:t>
            </a:r>
          </a:p>
        </p:txBody>
      </p:sp>
    </p:spTree>
    <p:extLst>
      <p:ext uri="{BB962C8B-B14F-4D97-AF65-F5344CB8AC3E}">
        <p14:creationId xmlns:p14="http://schemas.microsoft.com/office/powerpoint/2010/main" val="23973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9326-8C6D-4FC8-ABFB-EE021C9C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0460"/>
            <a:ext cx="9601196" cy="597286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Antivirus </a:t>
            </a:r>
            <a:r>
              <a:rPr lang="en-US"/>
              <a:t>and Antimalware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AA2D5-BCBD-4EBE-B6CB-595105A32B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037" y="1579419"/>
            <a:ext cx="8571461" cy="46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7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878</TotalTime>
  <Words>295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Sylfaen</vt:lpstr>
      <vt:lpstr>Organic</vt:lpstr>
      <vt:lpstr>Multilevel Cybersecurity System</vt:lpstr>
      <vt:lpstr>Cybersecurity is complex</vt:lpstr>
      <vt:lpstr>IT-Infrastructure = Surrounded Fortress</vt:lpstr>
      <vt:lpstr>Multilevel (Echeloned) Defense </vt:lpstr>
      <vt:lpstr>Multilevel Cybersecurity - Example</vt:lpstr>
      <vt:lpstr>Network Edge</vt:lpstr>
      <vt:lpstr>Demilitarized zone (DMZ)</vt:lpstr>
      <vt:lpstr>Internal IT-Security</vt:lpstr>
      <vt:lpstr>Central Antivirus and Antimalware </vt:lpstr>
      <vt:lpstr>Need more security?</vt:lpstr>
      <vt:lpstr>Is there full security now? No!</vt:lpstr>
      <vt:lpstr>What next?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Cyberwarfare – Actors, Objects, Cases</dc:title>
  <dc:creator>LenovoG</dc:creator>
  <cp:lastModifiedBy>LenovoG</cp:lastModifiedBy>
  <cp:revision>62</cp:revision>
  <dcterms:created xsi:type="dcterms:W3CDTF">2018-01-22T04:29:44Z</dcterms:created>
  <dcterms:modified xsi:type="dcterms:W3CDTF">2018-04-03T04:24:17Z</dcterms:modified>
</cp:coreProperties>
</file>